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FFCC99"/>
    <a:srgbClr val="FF0000"/>
    <a:srgbClr val="CC0000"/>
    <a:srgbClr val="FF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58368" y="3840480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MI TÖRTÉNIK,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407408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 dirty="0">
                <a:solidFill>
                  <a:srgbClr val="FFFFFF"/>
                </a:solidFill>
                <a:latin typeface="Aptos"/>
              </a:rPr>
              <a:t>ha </a:t>
            </a:r>
            <a:r>
              <a:rPr sz="2300" b="0" dirty="0" err="1">
                <a:solidFill>
                  <a:srgbClr val="FFFFFF"/>
                </a:solidFill>
                <a:latin typeface="Aptos"/>
              </a:rPr>
              <a:t>egy</a:t>
            </a:r>
            <a:r>
              <a:rPr sz="23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FFFFFF"/>
                </a:solidFill>
                <a:latin typeface="Aptos"/>
              </a:rPr>
              <a:t>kulturális</a:t>
            </a:r>
            <a:r>
              <a:rPr sz="23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FFFFFF"/>
                </a:solidFill>
                <a:latin typeface="Aptos"/>
              </a:rPr>
              <a:t>intézmény</a:t>
            </a:r>
            <a:r>
              <a:rPr sz="23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FFFFFF"/>
                </a:solidFill>
                <a:latin typeface="Aptos"/>
              </a:rPr>
              <a:t>nemcsak</a:t>
            </a:r>
            <a:r>
              <a:rPr sz="23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FFFFFF"/>
                </a:solidFill>
                <a:latin typeface="Aptos"/>
              </a:rPr>
              <a:t>programot</a:t>
            </a:r>
            <a:r>
              <a:rPr sz="23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FFFFFF"/>
                </a:solidFill>
                <a:latin typeface="Aptos"/>
              </a:rPr>
              <a:t>szervez</a:t>
            </a:r>
            <a:r>
              <a:rPr sz="2300" b="0" dirty="0">
                <a:solidFill>
                  <a:srgbClr val="FFFFFF"/>
                </a:solidFill>
                <a:latin typeface="Aptos"/>
              </a:rPr>
              <a:t>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919472"/>
            <a:ext cx="10789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100" b="1">
                <a:solidFill>
                  <a:srgbClr val="E78535"/>
                </a:solidFill>
                <a:latin typeface="Aptos"/>
              </a:rPr>
              <a:t>hanem teret ad az ötleteknek?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627" y="5879366"/>
            <a:ext cx="31875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 err="1">
                <a:solidFill>
                  <a:srgbClr val="FFFFFF"/>
                </a:solidFill>
                <a:latin typeface="Aptos"/>
              </a:rPr>
              <a:t>pARTvonal</a:t>
            </a:r>
            <a:r>
              <a:rPr sz="1600" b="1" dirty="0">
                <a:solidFill>
                  <a:srgbClr val="FFFFFF"/>
                </a:solidFill>
                <a:latin typeface="Aptos"/>
              </a:rPr>
              <a:t> + PONT </a:t>
            </a:r>
            <a:r>
              <a:rPr sz="1600" b="1" dirty="0" err="1">
                <a:solidFill>
                  <a:srgbClr val="FFFFFF"/>
                </a:solidFill>
                <a:latin typeface="Aptos"/>
              </a:rPr>
              <a:t>Ifjúsági</a:t>
            </a:r>
            <a:r>
              <a:rPr sz="1600" b="1" dirty="0">
                <a:solidFill>
                  <a:srgbClr val="FFFFFF"/>
                </a:solidFill>
                <a:latin typeface="Aptos"/>
              </a:rPr>
              <a:t> Klub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17585" y="6018311"/>
            <a:ext cx="53172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Vágfalvi Ottó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Művelődési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Ház,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Könyvtár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és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Turisztikai</a:t>
            </a:r>
            <a:r>
              <a:rPr sz="14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ptos"/>
              </a:rPr>
              <a:t>Központ</a:t>
            </a:r>
            <a:endParaRPr sz="14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6349191"/>
            <a:ext cx="30677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dirty="0" err="1">
                <a:solidFill>
                  <a:srgbClr val="E1E1E1"/>
                </a:solidFill>
                <a:latin typeface="Aptos"/>
              </a:rPr>
              <a:t>Fotók</a:t>
            </a:r>
            <a:r>
              <a:rPr sz="900" b="0" dirty="0">
                <a:solidFill>
                  <a:srgbClr val="E1E1E1"/>
                </a:solidFill>
                <a:latin typeface="Aptos"/>
              </a:rPr>
              <a:t>: a </a:t>
            </a:r>
            <a:r>
              <a:rPr sz="900" b="0" dirty="0" err="1">
                <a:solidFill>
                  <a:srgbClr val="E1E1E1"/>
                </a:solidFill>
                <a:latin typeface="Aptos"/>
              </a:rPr>
              <a:t>bemutatóhoz</a:t>
            </a:r>
            <a:r>
              <a:rPr sz="900" b="0" dirty="0">
                <a:solidFill>
                  <a:srgbClr val="E1E1E1"/>
                </a:solidFill>
                <a:latin typeface="Aptos"/>
              </a:rPr>
              <a:t> </a:t>
            </a:r>
            <a:r>
              <a:rPr sz="900" b="0" dirty="0" err="1">
                <a:solidFill>
                  <a:srgbClr val="E1E1E1"/>
                </a:solidFill>
                <a:latin typeface="Aptos"/>
              </a:rPr>
              <a:t>biztosított</a:t>
            </a:r>
            <a:r>
              <a:rPr sz="900" b="0" dirty="0">
                <a:solidFill>
                  <a:srgbClr val="E1E1E1"/>
                </a:solidFill>
                <a:latin typeface="Aptos"/>
              </a:rPr>
              <a:t> </a:t>
            </a:r>
            <a:r>
              <a:rPr sz="900" b="0" dirty="0" err="1">
                <a:solidFill>
                  <a:srgbClr val="E1E1E1"/>
                </a:solidFill>
                <a:latin typeface="Aptos"/>
              </a:rPr>
              <a:t>eseményfotók</a:t>
            </a:r>
            <a:endParaRPr sz="900" b="0" dirty="0">
              <a:solidFill>
                <a:srgbClr val="E1E1E1"/>
              </a:solidFill>
              <a:latin typeface="Aptos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6B1BD8CF-78CA-B8DD-5893-31BAF53AC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9304"/>
            <a:ext cx="3580413" cy="90000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CCB84493-0103-7CC7-FA62-504C1A3E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800" y="389304"/>
            <a:ext cx="1800000" cy="1800000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14952DD7-3393-A739-E252-79E6471FA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2200" y="389304"/>
            <a:ext cx="1800000" cy="18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3524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092440" y="583940"/>
            <a:ext cx="365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dirty="0" err="1">
                <a:solidFill>
                  <a:srgbClr val="1C2D41"/>
                </a:solidFill>
                <a:latin typeface="Aptos"/>
              </a:rPr>
              <a:t>pARTvonal</a:t>
            </a:r>
            <a:endParaRPr sz="3600" b="1" dirty="0">
              <a:solidFill>
                <a:srgbClr val="1C2D41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92440" y="1353312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 dirty="0">
                <a:solidFill>
                  <a:srgbClr val="E78535"/>
                </a:solidFill>
                <a:latin typeface="Aptos"/>
              </a:rPr>
              <a:t>Egy </a:t>
            </a:r>
            <a:r>
              <a:rPr sz="2700" b="1" dirty="0" err="1">
                <a:solidFill>
                  <a:srgbClr val="E78535"/>
                </a:solidFill>
                <a:latin typeface="Aptos"/>
              </a:rPr>
              <a:t>helyi</a:t>
            </a:r>
            <a:r>
              <a:rPr sz="27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E78535"/>
                </a:solidFill>
                <a:latin typeface="Aptos"/>
              </a:rPr>
              <a:t>értékből</a:t>
            </a:r>
            <a:r>
              <a:rPr sz="2700" b="1" dirty="0">
                <a:solidFill>
                  <a:srgbClr val="E78535"/>
                </a:solidFill>
                <a:latin typeface="Aptos"/>
              </a:rPr>
              <a:t>
</a:t>
            </a:r>
            <a:r>
              <a:rPr sz="2700" b="1" dirty="0" err="1">
                <a:solidFill>
                  <a:srgbClr val="E78535"/>
                </a:solidFill>
                <a:latin typeface="Aptos"/>
              </a:rPr>
              <a:t>közös</a:t>
            </a:r>
            <a:r>
              <a:rPr sz="27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E78535"/>
                </a:solidFill>
                <a:latin typeface="Aptos"/>
              </a:rPr>
              <a:t>élmény</a:t>
            </a:r>
            <a:r>
              <a:rPr sz="27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2440" y="2743200"/>
            <a:ext cx="3657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 dirty="0">
                <a:solidFill>
                  <a:srgbClr val="26282A"/>
                </a:solidFill>
                <a:latin typeface="Aptos"/>
              </a:rPr>
              <a:t>A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művészet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nem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csak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kiállítási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tárgy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lett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,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hanem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közös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6282A"/>
                </a:solidFill>
                <a:latin typeface="Aptos"/>
              </a:rPr>
              <a:t>cselekvés</a:t>
            </a:r>
            <a:r>
              <a:rPr sz="2000" b="0" dirty="0">
                <a:solidFill>
                  <a:srgbClr val="26282A"/>
                </a:solidFill>
                <a:latin typeface="Apto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2440" y="3946189"/>
            <a:ext cx="103101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>
                <a:solidFill>
                  <a:srgbClr val="227E89"/>
                </a:solidFill>
                <a:latin typeface="Apto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68832" y="3983289"/>
            <a:ext cx="137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 dirty="0" err="1">
                <a:solidFill>
                  <a:srgbClr val="26282A"/>
                </a:solidFill>
                <a:latin typeface="Aptos"/>
              </a:rPr>
              <a:t>művész</a:t>
            </a:r>
            <a:endParaRPr b="1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92440" y="4617720"/>
            <a:ext cx="1371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>
                <a:solidFill>
                  <a:srgbClr val="227E89"/>
                </a:solidFill>
                <a:latin typeface="Aptos"/>
              </a:rPr>
              <a:t>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89382" y="4671451"/>
            <a:ext cx="1198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 dirty="0" err="1">
                <a:solidFill>
                  <a:srgbClr val="26282A"/>
                </a:solidFill>
                <a:latin typeface="Aptos"/>
              </a:rPr>
              <a:t>résztvevő</a:t>
            </a:r>
            <a:endParaRPr b="1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2440" y="5257800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>
                <a:solidFill>
                  <a:srgbClr val="227E89"/>
                </a:solidFill>
                <a:latin typeface="Aptos"/>
              </a:rPr>
              <a:t>5,5 × 8 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79108" y="5306910"/>
            <a:ext cx="1713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 dirty="0" err="1">
                <a:solidFill>
                  <a:srgbClr val="26282A"/>
                </a:solidFill>
                <a:latin typeface="Aptos"/>
              </a:rPr>
              <a:t>közös</a:t>
            </a:r>
            <a:r>
              <a:rPr b="1" dirty="0">
                <a:solidFill>
                  <a:srgbClr val="26282A"/>
                </a:solidFill>
                <a:latin typeface="Aptos"/>
              </a:rPr>
              <a:t> </a:t>
            </a:r>
            <a:r>
              <a:rPr b="1" dirty="0" err="1">
                <a:solidFill>
                  <a:srgbClr val="26282A"/>
                </a:solidFill>
                <a:latin typeface="Aptos"/>
              </a:rPr>
              <a:t>alkotás</a:t>
            </a:r>
            <a:endParaRPr b="1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ép 16">
            <a:extLst>
              <a:ext uri="{FF2B5EF4-FFF2-40B4-BE49-F238E27FC236}">
                <a16:creationId xmlns:a16="http://schemas.microsoft.com/office/drawing/2014/main" id="{7768AA21-05AB-B01B-5D36-84462703BB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75" t="6886" r="7010" b="17286"/>
          <a:stretch>
            <a:fillRect/>
          </a:stretch>
        </p:blipFill>
        <p:spPr>
          <a:xfrm rot="20964712">
            <a:off x="148832" y="1704007"/>
            <a:ext cx="6951086" cy="35483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0080" y="566928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C2D41"/>
                </a:solidFill>
                <a:latin typeface="Aptos"/>
              </a:rPr>
              <a:t>NEM NÉZTÉK.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5212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78535"/>
                </a:solidFill>
                <a:latin typeface="Aptos"/>
              </a:rPr>
              <a:t>CSINÁLTÁK.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3127" y="4772251"/>
            <a:ext cx="373090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 dirty="0">
                <a:solidFill>
                  <a:srgbClr val="227E89"/>
                </a:solidFill>
                <a:latin typeface="Aptos"/>
              </a:rPr>
              <a:t>A </a:t>
            </a:r>
            <a:r>
              <a:rPr sz="1900" b="1" dirty="0" err="1">
                <a:solidFill>
                  <a:srgbClr val="227E89"/>
                </a:solidFill>
                <a:latin typeface="Aptos"/>
              </a:rPr>
              <a:t>közönségből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227E89"/>
                </a:solidFill>
                <a:latin typeface="Aptos"/>
              </a:rPr>
              <a:t>résztvevő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227E89"/>
                </a:solidFill>
                <a:latin typeface="Aptos"/>
              </a:rPr>
              <a:t>lett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 rot="20960711">
            <a:off x="1361102" y="5379757"/>
            <a:ext cx="4526548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 dirty="0">
                <a:solidFill>
                  <a:srgbClr val="227E89"/>
                </a:solidFill>
                <a:latin typeface="Aptos"/>
              </a:rPr>
              <a:t>A </a:t>
            </a:r>
            <a:r>
              <a:rPr sz="1900" b="1" dirty="0" err="1">
                <a:solidFill>
                  <a:srgbClr val="227E89"/>
                </a:solidFill>
                <a:latin typeface="Aptos"/>
              </a:rPr>
              <a:t>helyi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227E89"/>
                </a:solidFill>
                <a:latin typeface="Aptos"/>
              </a:rPr>
              <a:t>örökségből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227E89"/>
                </a:solidFill>
                <a:latin typeface="Aptos"/>
              </a:rPr>
              <a:t>közösségi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227E89"/>
                </a:solidFill>
                <a:latin typeface="Aptos"/>
              </a:rPr>
              <a:t>élmény</a:t>
            </a:r>
            <a:r>
              <a:rPr sz="1900" b="1" dirty="0">
                <a:solidFill>
                  <a:srgbClr val="227E89"/>
                </a:solidFill>
                <a:latin typeface="Apto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03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B0BAE6EF-B1A0-AAF1-888F-7D307AA30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580" y="1095904"/>
            <a:ext cx="4800000" cy="36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662" y="460077"/>
            <a:ext cx="496241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dirty="0" err="1">
                <a:solidFill>
                  <a:srgbClr val="1C2D41"/>
                </a:solidFill>
                <a:latin typeface="Aptos"/>
              </a:rPr>
              <a:t>Mitől</a:t>
            </a:r>
            <a:r>
              <a:rPr sz="3200" b="1" dirty="0">
                <a:solidFill>
                  <a:srgbClr val="1C2D41"/>
                </a:solidFill>
                <a:latin typeface="Aptos"/>
              </a:rPr>
              <a:t> </a:t>
            </a:r>
            <a:r>
              <a:rPr sz="3200" b="1" dirty="0" err="1">
                <a:solidFill>
                  <a:srgbClr val="1C2D41"/>
                </a:solidFill>
                <a:latin typeface="Aptos"/>
              </a:rPr>
              <a:t>működik</a:t>
            </a:r>
            <a:r>
              <a:rPr sz="3200" b="1" dirty="0">
                <a:solidFill>
                  <a:srgbClr val="1C2D41"/>
                </a:solidFill>
                <a:latin typeface="Aptos"/>
              </a:rPr>
              <a:t>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600200"/>
            <a:ext cx="2560320" cy="2880360"/>
          </a:xfrm>
          <a:prstGeom prst="roundRect">
            <a:avLst/>
          </a:prstGeom>
          <a:solidFill>
            <a:srgbClr val="E8EF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993392"/>
            <a:ext cx="2194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1C2D41"/>
                </a:solidFill>
                <a:latin typeface="Aptos"/>
              </a:rPr>
              <a:t>HELYI ÉRTÉK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dirty="0">
                <a:solidFill>
                  <a:srgbClr val="26282A"/>
                </a:solidFill>
                <a:latin typeface="Aptos"/>
              </a:rPr>
              <a:t>Vágfalvi Ottó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művészeti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öröksége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56432" y="1600200"/>
            <a:ext cx="2560320" cy="2880360"/>
          </a:xfrm>
          <a:prstGeom prst="roundRect">
            <a:avLst/>
          </a:prstGeom>
          <a:solidFill>
            <a:srgbClr val="EB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39312" y="1993392"/>
            <a:ext cx="2194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1C2D41"/>
                </a:solidFill>
                <a:latin typeface="Aptos"/>
              </a:rPr>
              <a:t>NYITOTT TÉR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66744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dirty="0" err="1">
                <a:solidFill>
                  <a:srgbClr val="26282A"/>
                </a:solidFill>
                <a:latin typeface="Aptos"/>
              </a:rPr>
              <a:t>művészek</a:t>
            </a:r>
            <a:r>
              <a:rPr b="0" dirty="0">
                <a:solidFill>
                  <a:srgbClr val="26282A"/>
                </a:solidFill>
                <a:latin typeface="Aptos"/>
              </a:rPr>
              <a:t> +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közönség</a:t>
            </a:r>
            <a:r>
              <a:rPr b="0" dirty="0">
                <a:solidFill>
                  <a:srgbClr val="26282A"/>
                </a:solidFill>
                <a:latin typeface="Aptos"/>
              </a:rPr>
              <a:t> +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helyszín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18504" y="1600200"/>
            <a:ext cx="2560320" cy="2880360"/>
          </a:xfrm>
          <a:prstGeom prst="roundRect">
            <a:avLst/>
          </a:prstGeom>
          <a:solidFill>
            <a:srgbClr val="FAE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01384" y="1993392"/>
            <a:ext cx="2194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1C2D41"/>
                </a:solidFill>
                <a:latin typeface="Aptos"/>
              </a:rPr>
              <a:t>KÖZÖS ALKOTÁS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8816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dirty="0" err="1">
                <a:solidFill>
                  <a:srgbClr val="26282A"/>
                </a:solidFill>
                <a:latin typeface="Aptos"/>
              </a:rPr>
              <a:t>nem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kell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szakértőnek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lenni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180576" y="1600200"/>
            <a:ext cx="2560320" cy="2880360"/>
          </a:xfrm>
          <a:prstGeom prst="roundRect">
            <a:avLst/>
          </a:prstGeom>
          <a:solidFill>
            <a:srgbClr val="EEE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92290" y="1993392"/>
            <a:ext cx="2560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1C2D41"/>
                </a:solidFill>
                <a:latin typeface="Aptos"/>
              </a:rPr>
              <a:t>TOVÁBBGONDOLÁS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90888" y="2761488"/>
            <a:ext cx="2139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0" dirty="0">
                <a:solidFill>
                  <a:srgbClr val="26282A"/>
                </a:solidFill>
                <a:latin typeface="Aptos"/>
              </a:rPr>
              <a:t>a program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újabb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ötleteket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indít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0392" y="5108590"/>
            <a:ext cx="10332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E78535"/>
                </a:solidFill>
                <a:latin typeface="Aptos"/>
              </a:rPr>
              <a:t>A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jó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gyakorlat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nem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recept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.</a:t>
            </a:r>
            <a:endParaRPr lang="hu-HU" sz="2400" b="1" dirty="0">
              <a:solidFill>
                <a:srgbClr val="E78535"/>
              </a:solidFill>
              <a:latin typeface="Aptos"/>
            </a:endParaRPr>
          </a:p>
          <a:p>
            <a:pPr algn="ctr"/>
            <a:r>
              <a:rPr sz="2400" b="1" dirty="0" err="1">
                <a:solidFill>
                  <a:srgbClr val="E78535"/>
                </a:solidFill>
                <a:latin typeface="Aptos"/>
              </a:rPr>
              <a:t>Inkább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egy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kérdés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:</a:t>
            </a:r>
            <a:r>
              <a:rPr lang="hu-HU"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„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Nálunk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mi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lehetne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ebből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?”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D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34840" y="914400"/>
            <a:ext cx="6766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700" b="1">
                <a:solidFill>
                  <a:srgbClr val="FFFFFF"/>
                </a:solidFill>
                <a:latin typeface="Aptos"/>
              </a:rPr>
              <a:t>pARTvonal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2272" y="1627632"/>
            <a:ext cx="6583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E78535"/>
                </a:solidFill>
                <a:latin typeface="Aptos"/>
              </a:rPr>
              <a:t>nem egyetlen program,
hanem egy gondolat továbbépítése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0560" y="2907792"/>
            <a:ext cx="65836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>
                <a:solidFill>
                  <a:srgbClr val="FFFFFF"/>
                </a:solidFill>
                <a:latin typeface="Aptos"/>
              </a:rPr>
              <a:t>Kortárs művészet • beszélgetés • műhely • zene • közös alkotás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0560" y="3913632"/>
            <a:ext cx="6217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FFFFFF"/>
                </a:solidFill>
                <a:latin typeface="Aptos"/>
              </a:rPr>
              <a:t>A 2026-os program is továbbviszi a közösségi és művészeti kapcsolódást.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5257800"/>
            <a:ext cx="6309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E78535"/>
                </a:solidFill>
                <a:latin typeface="Aptos"/>
              </a:rPr>
              <a:t>„A művészetből részvétel lett.”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5925312"/>
            <a:ext cx="6126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A program plakátja – 2026. augusztus 21.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E1E6E7"/>
                </a:solidFill>
                <a:latin typeface="Aptos"/>
              </a:rPr>
              <a:t>TANDEM • BALATONFŰZFŐ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E1E6E7"/>
                </a:solidFill>
                <a:latin typeface="Aptos"/>
              </a:rPr>
              <a:t>05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B57AFD1F-BDE2-72EE-ACA7-4D04298C2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1" y="265658"/>
            <a:ext cx="4362889" cy="612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200"/>
                    </a14:imgEffect>
                    <a14:imgEffect>
                      <a14:brightnessContrast bright="-23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91440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dirty="0">
                <a:solidFill>
                  <a:srgbClr val="FFFFFF"/>
                </a:solidFill>
                <a:latin typeface="Aptos"/>
              </a:rPr>
              <a:t>PONT IFJÚSÁGI KLUB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72768"/>
            <a:ext cx="7772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 err="1">
                <a:solidFill>
                  <a:srgbClr val="E78535"/>
                </a:solidFill>
                <a:latin typeface="Aptos"/>
              </a:rPr>
              <a:t>pont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jó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helyen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,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pont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neked</a:t>
            </a:r>
            <a:endParaRPr sz="2400" b="1" dirty="0">
              <a:solidFill>
                <a:srgbClr val="E78535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160520"/>
            <a:ext cx="10607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dirty="0">
                <a:solidFill>
                  <a:srgbClr val="FFFFFF"/>
                </a:solidFill>
                <a:latin typeface="Aptos"/>
              </a:rPr>
              <a:t>Mi </a:t>
            </a:r>
            <a:r>
              <a:rPr sz="2800" b="0" dirty="0" err="1">
                <a:solidFill>
                  <a:srgbClr val="FFFFFF"/>
                </a:solidFill>
                <a:latin typeface="Aptos"/>
              </a:rPr>
              <a:t>lenne</a:t>
            </a:r>
            <a:r>
              <a:rPr sz="2800" b="0" dirty="0">
                <a:solidFill>
                  <a:srgbClr val="FFFFFF"/>
                </a:solidFill>
                <a:latin typeface="Aptos"/>
              </a:rPr>
              <a:t>, ha a </a:t>
            </a:r>
            <a:r>
              <a:rPr sz="2800" b="0" dirty="0" err="1">
                <a:solidFill>
                  <a:srgbClr val="FFFFFF"/>
                </a:solidFill>
                <a:latin typeface="Aptos"/>
              </a:rPr>
              <a:t>fiatalok</a:t>
            </a:r>
            <a:r>
              <a:rPr sz="28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FFFFFF"/>
                </a:solidFill>
                <a:latin typeface="Aptos"/>
              </a:rPr>
              <a:t>nemcsak</a:t>
            </a:r>
            <a:r>
              <a:rPr sz="28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FFFFFF"/>
                </a:solidFill>
                <a:latin typeface="Aptos"/>
              </a:rPr>
              <a:t>programot</a:t>
            </a:r>
            <a:r>
              <a:rPr sz="28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FFFFFF"/>
                </a:solidFill>
                <a:latin typeface="Aptos"/>
              </a:rPr>
              <a:t>kapnának</a:t>
            </a:r>
            <a:r>
              <a:rPr sz="2800" b="0" dirty="0">
                <a:solidFill>
                  <a:srgbClr val="FFFFFF"/>
                </a:solidFill>
                <a:latin typeface="Aptos"/>
              </a:rPr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690872"/>
            <a:ext cx="10607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dirty="0" err="1">
                <a:solidFill>
                  <a:srgbClr val="E78535"/>
                </a:solidFill>
                <a:latin typeface="Aptos"/>
              </a:rPr>
              <a:t>hanem</a:t>
            </a:r>
            <a:r>
              <a:rPr sz="36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3600" b="1" dirty="0" err="1">
                <a:solidFill>
                  <a:srgbClr val="E78535"/>
                </a:solidFill>
                <a:latin typeface="Aptos"/>
              </a:rPr>
              <a:t>saját</a:t>
            </a:r>
            <a:r>
              <a:rPr sz="36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3600" b="1" dirty="0" err="1">
                <a:solidFill>
                  <a:srgbClr val="E78535"/>
                </a:solidFill>
                <a:latin typeface="Aptos"/>
              </a:rPr>
              <a:t>teret</a:t>
            </a:r>
            <a:r>
              <a:rPr sz="3600" b="1" dirty="0">
                <a:solidFill>
                  <a:srgbClr val="E78535"/>
                </a:solidFill>
                <a:latin typeface="Aptos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236208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dirty="0" err="1">
                <a:solidFill>
                  <a:srgbClr val="E1E1E1"/>
                </a:solidFill>
                <a:latin typeface="Aptos"/>
              </a:rPr>
              <a:t>Fotók</a:t>
            </a:r>
            <a:r>
              <a:rPr sz="700" b="0" dirty="0">
                <a:solidFill>
                  <a:srgbClr val="E1E1E1"/>
                </a:solidFill>
                <a:latin typeface="Aptos"/>
              </a:rPr>
              <a:t>: a </a:t>
            </a:r>
            <a:r>
              <a:rPr sz="700" b="0" dirty="0" err="1">
                <a:solidFill>
                  <a:srgbClr val="E1E1E1"/>
                </a:solidFill>
                <a:latin typeface="Aptos"/>
              </a:rPr>
              <a:t>bemutatóhoz</a:t>
            </a:r>
            <a:r>
              <a:rPr sz="700" b="0" dirty="0">
                <a:solidFill>
                  <a:srgbClr val="E1E1E1"/>
                </a:solidFill>
                <a:latin typeface="Aptos"/>
              </a:rPr>
              <a:t> </a:t>
            </a:r>
            <a:r>
              <a:rPr sz="700" b="0" dirty="0" err="1">
                <a:solidFill>
                  <a:srgbClr val="E1E1E1"/>
                </a:solidFill>
                <a:latin typeface="Aptos"/>
              </a:rPr>
              <a:t>biztosított</a:t>
            </a:r>
            <a:r>
              <a:rPr sz="700" b="0" dirty="0">
                <a:solidFill>
                  <a:srgbClr val="E1E1E1"/>
                </a:solidFill>
                <a:latin typeface="Aptos"/>
              </a:rPr>
              <a:t> </a:t>
            </a:r>
            <a:r>
              <a:rPr sz="700" b="0" dirty="0" err="1">
                <a:solidFill>
                  <a:srgbClr val="E1E1E1"/>
                </a:solidFill>
                <a:latin typeface="Aptos"/>
              </a:rPr>
              <a:t>eseményfotók</a:t>
            </a:r>
            <a:endParaRPr sz="700" b="0" dirty="0">
              <a:solidFill>
                <a:srgbClr val="E1E1E1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E1E6E7"/>
                </a:solidFill>
                <a:latin typeface="Aptos"/>
              </a:rPr>
              <a:t>TANDEM • BALATONFŰZFŐ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E1E6E7"/>
                </a:solidFill>
                <a:latin typeface="Aptos"/>
              </a:rPr>
              <a:t>06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658BA5B3-7587-80CB-E675-956CFE625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679" y="0"/>
            <a:ext cx="4190016" cy="4200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94360"/>
            <a:ext cx="5440680" cy="242316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pic>
        <p:nvPicPr>
          <p:cNvPr id="3" name="Picture 2" descr="_c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154680"/>
            <a:ext cx="5440680" cy="278892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pic>
        <p:nvPicPr>
          <p:cNvPr id="4" name="Picture 3" descr="_cr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594360"/>
            <a:ext cx="5440680" cy="242316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pic>
        <p:nvPicPr>
          <p:cNvPr id="5" name="Picture 4" descr="_cro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3154680"/>
            <a:ext cx="5440680" cy="2788920"/>
          </a:xfrm>
          <a:prstGeom prst="rect">
            <a:avLst/>
          </a:prstGeom>
          <a:ln w="38100">
            <a:solidFill>
              <a:srgbClr val="80008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31520" y="6099048"/>
            <a:ext cx="10698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227E89"/>
                </a:solidFill>
                <a:latin typeface="Aptos"/>
              </a:rPr>
              <a:t>A PONT </a:t>
            </a:r>
            <a:r>
              <a:rPr sz="2400" b="1" dirty="0" err="1">
                <a:solidFill>
                  <a:srgbClr val="227E89"/>
                </a:solidFill>
                <a:latin typeface="Aptos"/>
              </a:rPr>
              <a:t>már</a:t>
            </a:r>
            <a:r>
              <a:rPr sz="2400" b="1" dirty="0">
                <a:solidFill>
                  <a:srgbClr val="227E89"/>
                </a:solidFill>
                <a:latin typeface="Aptos"/>
              </a:rPr>
              <a:t> most </a:t>
            </a:r>
            <a:r>
              <a:rPr sz="2400" b="1" dirty="0" err="1">
                <a:solidFill>
                  <a:srgbClr val="227E89"/>
                </a:solidFill>
                <a:latin typeface="Aptos"/>
              </a:rPr>
              <a:t>kérdez</a:t>
            </a:r>
            <a:r>
              <a:rPr sz="2400" b="1" dirty="0">
                <a:solidFill>
                  <a:srgbClr val="227E89"/>
                </a:solidFill>
                <a:latin typeface="Aptos"/>
              </a:rPr>
              <a:t>, </a:t>
            </a:r>
            <a:r>
              <a:rPr sz="2400" b="1" dirty="0" err="1">
                <a:solidFill>
                  <a:srgbClr val="227E89"/>
                </a:solidFill>
                <a:latin typeface="Aptos"/>
              </a:rPr>
              <a:t>bevon</a:t>
            </a:r>
            <a:r>
              <a:rPr sz="24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227E89"/>
                </a:solidFill>
                <a:latin typeface="Aptos"/>
              </a:rPr>
              <a:t>és</a:t>
            </a:r>
            <a:r>
              <a:rPr sz="24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227E89"/>
                </a:solidFill>
                <a:latin typeface="Aptos"/>
              </a:rPr>
              <a:t>aktivizál</a:t>
            </a:r>
            <a:r>
              <a:rPr sz="2400" b="1" dirty="0">
                <a:solidFill>
                  <a:srgbClr val="227E89"/>
                </a:solidFill>
                <a:latin typeface="Apto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502920"/>
            <a:ext cx="11155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dirty="0">
                <a:solidFill>
                  <a:srgbClr val="1C2D41"/>
                </a:solidFill>
                <a:latin typeface="Aptos"/>
              </a:rPr>
              <a:t>PONT: A TÉR AZ ÖVÉK – ALAKÍTSÁK IS!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508760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82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dirty="0">
                <a:solidFill>
                  <a:srgbClr val="227E89"/>
                </a:solidFill>
                <a:latin typeface="Aptos"/>
              </a:rPr>
              <a:t>JÁTÉK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258568"/>
            <a:ext cx="448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6282A"/>
                </a:solidFill>
                <a:latin typeface="Aptos"/>
              </a:rPr>
              <a:t>szabadidő</a:t>
            </a:r>
            <a:r>
              <a:rPr b="0" dirty="0">
                <a:solidFill>
                  <a:srgbClr val="26282A"/>
                </a:solidFill>
                <a:latin typeface="Aptos"/>
              </a:rPr>
              <a:t>,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találkozás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26479" y="1508760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5079" y="1783080"/>
            <a:ext cx="182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dirty="0">
                <a:solidFill>
                  <a:srgbClr val="227E89"/>
                </a:solidFill>
                <a:latin typeface="Aptos"/>
              </a:rPr>
              <a:t>ALKOTÁS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5079" y="2258568"/>
            <a:ext cx="448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6282A"/>
                </a:solidFill>
                <a:latin typeface="Aptos"/>
              </a:rPr>
              <a:t>saját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ötletek</a:t>
            </a:r>
            <a:r>
              <a:rPr b="0" dirty="0">
                <a:solidFill>
                  <a:srgbClr val="26282A"/>
                </a:solidFill>
                <a:latin typeface="Aptos"/>
              </a:rPr>
              <a:t>,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önkifejezés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8640" y="3383279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3657599"/>
            <a:ext cx="182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dirty="0">
                <a:solidFill>
                  <a:srgbClr val="227E89"/>
                </a:solidFill>
                <a:latin typeface="Aptos"/>
              </a:rPr>
              <a:t>KÖZÖSSÉG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133087"/>
            <a:ext cx="448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6282A"/>
                </a:solidFill>
                <a:latin typeface="Aptos"/>
              </a:rPr>
              <a:t>informális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kapcsolódás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26479" y="3383279"/>
            <a:ext cx="507492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8EF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55079" y="3657599"/>
            <a:ext cx="182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dirty="0">
                <a:solidFill>
                  <a:srgbClr val="227E89"/>
                </a:solidFill>
                <a:latin typeface="Aptos"/>
              </a:rPr>
              <a:t>RÉSZVÉTEL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79" y="4133087"/>
            <a:ext cx="4480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dirty="0" err="1">
                <a:solidFill>
                  <a:srgbClr val="26282A"/>
                </a:solidFill>
                <a:latin typeface="Aptos"/>
              </a:rPr>
              <a:t>TÉRítők</a:t>
            </a:r>
            <a:r>
              <a:rPr b="0" dirty="0">
                <a:solidFill>
                  <a:srgbClr val="26282A"/>
                </a:solidFill>
                <a:latin typeface="Aptos"/>
              </a:rPr>
              <a:t>: a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fiatalok</a:t>
            </a:r>
            <a:r>
              <a:rPr b="0" dirty="0">
                <a:solidFill>
                  <a:srgbClr val="26282A"/>
                </a:solidFill>
                <a:latin typeface="Aptos"/>
              </a:rPr>
              <a:t> </a:t>
            </a:r>
            <a:r>
              <a:rPr b="0" dirty="0" err="1">
                <a:solidFill>
                  <a:srgbClr val="26282A"/>
                </a:solidFill>
                <a:latin typeface="Aptos"/>
              </a:rPr>
              <a:t>alakítói</a:t>
            </a:r>
            <a:endParaRPr b="0" dirty="0">
              <a:solidFill>
                <a:srgbClr val="26282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040" y="5349240"/>
            <a:ext cx="10789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>
                <a:solidFill>
                  <a:srgbClr val="E78535"/>
                </a:solidFill>
                <a:latin typeface="Aptos"/>
              </a:rPr>
              <a:t>A PONT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jelenleg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épülő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kezdeményezés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–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éppen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ezért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jó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TANDEM-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példa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arra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,</a:t>
            </a:r>
            <a:r>
              <a:rPr lang="hu-HU"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hogy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egy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közösségi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ötletet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menet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közben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is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lehet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formálni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latin typeface="Aptos"/>
              </a:rPr>
              <a:t>TANDEM • BALATONFŰZFŐ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50292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 dirty="0">
                <a:solidFill>
                  <a:srgbClr val="1C2D41"/>
                </a:solidFill>
                <a:latin typeface="Aptos"/>
              </a:rPr>
              <a:t>ÉS NÁLATOK?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50876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1508760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26282A"/>
                </a:solidFill>
                <a:latin typeface="Aptos"/>
              </a:rPr>
              <a:t>Van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egy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helyi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történetetek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258568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2258568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26282A"/>
                </a:solidFill>
                <a:latin typeface="Aptos"/>
              </a:rPr>
              <a:t>Van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egy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elfeledett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helyetek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008376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3008376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26282A"/>
                </a:solidFill>
                <a:latin typeface="Aptos"/>
              </a:rPr>
              <a:t>Van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egy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ember,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akinek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a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tudása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érték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758183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3758183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26282A"/>
                </a:solidFill>
                <a:latin typeface="Aptos"/>
              </a:rPr>
              <a:t>Van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egy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közösség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,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amelynek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még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nincs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tere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4507992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78535"/>
                </a:solidFill>
                <a:latin typeface="Aptos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4507992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26282A"/>
                </a:solidFill>
                <a:latin typeface="Aptos"/>
              </a:rPr>
              <a:t>Van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egy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ötlet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,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amit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még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senki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nem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26282A"/>
                </a:solidFill>
                <a:latin typeface="Aptos"/>
              </a:rPr>
              <a:t>próbált</a:t>
            </a:r>
            <a:r>
              <a:rPr sz="2400" b="0" dirty="0">
                <a:solidFill>
                  <a:srgbClr val="26282A"/>
                </a:solidFill>
                <a:latin typeface="Aptos"/>
              </a:rPr>
              <a:t> ki?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16676"/>
            <a:ext cx="103327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227E89"/>
                </a:solidFill>
                <a:latin typeface="Aptos"/>
              </a:rPr>
              <a:t>A TANDEM-ben </a:t>
            </a:r>
            <a:r>
              <a:rPr sz="2200" b="1" dirty="0" err="1">
                <a:solidFill>
                  <a:srgbClr val="227E89"/>
                </a:solidFill>
                <a:latin typeface="Aptos"/>
              </a:rPr>
              <a:t>nem</a:t>
            </a:r>
            <a:r>
              <a:rPr sz="22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227E89"/>
                </a:solidFill>
                <a:latin typeface="Aptos"/>
              </a:rPr>
              <a:t>kész</a:t>
            </a:r>
            <a:r>
              <a:rPr sz="22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227E89"/>
                </a:solidFill>
                <a:latin typeface="Aptos"/>
              </a:rPr>
              <a:t>recepteket</a:t>
            </a:r>
            <a:r>
              <a:rPr sz="2200" b="1" dirty="0">
                <a:solidFill>
                  <a:srgbClr val="227E89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227E89"/>
                </a:solidFill>
                <a:latin typeface="Aptos"/>
              </a:rPr>
              <a:t>keresünk</a:t>
            </a:r>
            <a:r>
              <a:rPr sz="2200" b="1" dirty="0">
                <a:solidFill>
                  <a:srgbClr val="227E89"/>
                </a:solidFill>
                <a:latin typeface="Apto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9620" y="5742432"/>
            <a:ext cx="10652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 err="1">
                <a:solidFill>
                  <a:srgbClr val="E78535"/>
                </a:solidFill>
                <a:latin typeface="Aptos"/>
              </a:rPr>
              <a:t>Hanem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ötleteket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,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amelyekből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nálatok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is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megszülethet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E78535"/>
                </a:solidFill>
                <a:latin typeface="Aptos"/>
              </a:rPr>
              <a:t>valami</a:t>
            </a:r>
            <a:r>
              <a:rPr sz="24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074"/>
                </a:solidFill>
                <a:latin typeface="Aptos"/>
              </a:rPr>
              <a:t>TANDEM • BALATONFŰZFŐ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074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D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dirty="0">
                <a:solidFill>
                  <a:srgbClr val="FFFFFF"/>
                </a:solidFill>
                <a:latin typeface="Aptos"/>
              </a:rPr>
              <a:t>NEM KELL MINDENT EGYSZERRE</a:t>
            </a:r>
            <a:r>
              <a:rPr lang="hu-HU" sz="3200" b="1" dirty="0">
                <a:solidFill>
                  <a:srgbClr val="FFFFFF"/>
                </a:solidFill>
                <a:latin typeface="Aptos"/>
              </a:rPr>
              <a:t>.</a:t>
            </a:r>
            <a:endParaRPr sz="32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20240" y="2011680"/>
            <a:ext cx="1005840" cy="1005840"/>
          </a:xfrm>
          <a:prstGeom prst="ellipse">
            <a:avLst/>
          </a:prstGeom>
          <a:solidFill>
            <a:srgbClr val="22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920240" y="2267712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4612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KÉRDEZZÜK MEG</a:t>
            </a:r>
            <a:r>
              <a:rPr lang="hu-HU" sz="2000" b="1" dirty="0">
                <a:solidFill>
                  <a:srgbClr val="FFFFFF"/>
                </a:solidFill>
                <a:latin typeface="Aptos"/>
              </a:rPr>
              <a:t>!</a:t>
            </a:r>
            <a:endParaRPr sz="2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623560" y="2011680"/>
            <a:ext cx="1005840" cy="1005840"/>
          </a:xfrm>
          <a:prstGeom prst="ellipse">
            <a:avLst/>
          </a:prstGeom>
          <a:solidFill>
            <a:srgbClr val="E78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23560" y="2267712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1C2D41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720" y="324612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ADJUNK TERET</a:t>
            </a:r>
            <a:r>
              <a:rPr lang="hu-HU" sz="2000" b="1" dirty="0">
                <a:solidFill>
                  <a:srgbClr val="FFFFFF"/>
                </a:solidFill>
                <a:latin typeface="Aptos"/>
              </a:rPr>
              <a:t>!</a:t>
            </a:r>
            <a:endParaRPr sz="2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Oval 8"/>
          <p:cNvSpPr/>
          <p:nvPr/>
        </p:nvSpPr>
        <p:spPr>
          <a:xfrm>
            <a:off x="9326880" y="2011680"/>
            <a:ext cx="1005840" cy="100584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0" y="2267712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1C2D41"/>
                </a:solidFill>
                <a:latin typeface="Apto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324612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PRÓBÁLJUK KI</a:t>
            </a:r>
            <a:r>
              <a:rPr lang="hu-HU" sz="2000" b="1" dirty="0">
                <a:solidFill>
                  <a:srgbClr val="FFFFFF"/>
                </a:solidFill>
                <a:latin typeface="Aptos"/>
              </a:rPr>
              <a:t>!</a:t>
            </a:r>
            <a:endParaRPr sz="2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7280" y="4800600"/>
            <a:ext cx="996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dirty="0">
                <a:solidFill>
                  <a:srgbClr val="E78535"/>
                </a:solidFill>
                <a:latin typeface="Aptos"/>
              </a:rPr>
              <a:t>Egy </a:t>
            </a:r>
            <a:r>
              <a:rPr sz="3200" b="1" dirty="0" err="1">
                <a:solidFill>
                  <a:srgbClr val="E78535"/>
                </a:solidFill>
                <a:latin typeface="Aptos"/>
              </a:rPr>
              <a:t>kis</a:t>
            </a:r>
            <a:r>
              <a:rPr sz="32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3200" b="1" dirty="0" err="1">
                <a:solidFill>
                  <a:srgbClr val="E78535"/>
                </a:solidFill>
                <a:latin typeface="Aptos"/>
              </a:rPr>
              <a:t>ötletből</a:t>
            </a:r>
            <a:r>
              <a:rPr sz="3200" b="1" dirty="0">
                <a:solidFill>
                  <a:srgbClr val="E78535"/>
                </a:solidFill>
                <a:latin typeface="Aptos"/>
              </a:rPr>
              <a:t> is </a:t>
            </a:r>
            <a:r>
              <a:rPr sz="3200" b="1" dirty="0" err="1">
                <a:solidFill>
                  <a:srgbClr val="E78535"/>
                </a:solidFill>
                <a:latin typeface="Aptos"/>
              </a:rPr>
              <a:t>lehet</a:t>
            </a:r>
            <a:r>
              <a:rPr sz="32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3200" b="1" dirty="0" err="1">
                <a:solidFill>
                  <a:srgbClr val="E78535"/>
                </a:solidFill>
                <a:latin typeface="Aptos"/>
              </a:rPr>
              <a:t>közösségi</a:t>
            </a:r>
            <a:r>
              <a:rPr sz="3200" b="1" dirty="0">
                <a:solidFill>
                  <a:srgbClr val="E78535"/>
                </a:solidFill>
                <a:latin typeface="Aptos"/>
              </a:rPr>
              <a:t> </a:t>
            </a:r>
            <a:r>
              <a:rPr sz="3200" b="1" dirty="0" err="1">
                <a:solidFill>
                  <a:srgbClr val="E78535"/>
                </a:solidFill>
                <a:latin typeface="Aptos"/>
              </a:rPr>
              <a:t>gyakorlat</a:t>
            </a:r>
            <a:r>
              <a:rPr sz="3200" b="1" dirty="0">
                <a:solidFill>
                  <a:srgbClr val="E78535"/>
                </a:solidFill>
                <a:latin typeface="Apto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5943600"/>
            <a:ext cx="9966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dirty="0">
                <a:solidFill>
                  <a:srgbClr val="FFFFFF"/>
                </a:solidFill>
                <a:latin typeface="Aptos"/>
              </a:rPr>
              <a:t>The project is funded by the European Union.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473952"/>
            <a:ext cx="2926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solidFill>
                  <a:srgbClr val="E1E6E7"/>
                </a:solidFill>
                <a:latin typeface="Aptos"/>
              </a:rPr>
              <a:t>TANDEM • BALATONFŰZFŐ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92840" y="6437376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E1E6E7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89C5BD62-55CA-6D04-04F2-DD0B4A70D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" y="0"/>
            <a:ext cx="12181426" cy="6858000"/>
          </a:xfrm>
          <a:prstGeom prst="rect">
            <a:avLst/>
          </a:prstGeom>
        </p:spPr>
      </p:pic>
      <p:sp>
        <p:nvSpPr>
          <p:cNvPr id="6" name="Oval 2">
            <a:extLst>
              <a:ext uri="{FF2B5EF4-FFF2-40B4-BE49-F238E27FC236}">
                <a16:creationId xmlns:a16="http://schemas.microsoft.com/office/drawing/2014/main" id="{06776547-BFE3-48F9-493A-C9035F96B844}"/>
              </a:ext>
            </a:extLst>
          </p:cNvPr>
          <p:cNvSpPr/>
          <p:nvPr/>
        </p:nvSpPr>
        <p:spPr>
          <a:xfrm>
            <a:off x="1889759" y="750658"/>
            <a:ext cx="8738546" cy="1456660"/>
          </a:xfrm>
          <a:prstGeom prst="ellipse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A04457-FC09-EED2-2770-9E01BD90DFCA}"/>
              </a:ext>
            </a:extLst>
          </p:cNvPr>
          <p:cNvSpPr txBox="1">
            <a:spLocks/>
          </p:cNvSpPr>
          <p:nvPr/>
        </p:nvSpPr>
        <p:spPr>
          <a:xfrm>
            <a:off x="1981199" y="967695"/>
            <a:ext cx="8555666" cy="1022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600" b="1">
                <a:solidFill>
                  <a:srgbClr val="800080"/>
                </a:solidFill>
                <a:latin typeface="Georgia" panose="02040502050405020303" pitchFamily="18" charset="0"/>
              </a:rPr>
              <a:t>Balatonfűzfőn folytatjuk!</a:t>
            </a:r>
            <a:endParaRPr lang="hu-HU" sz="3600" b="1" dirty="0">
              <a:solidFill>
                <a:srgbClr val="80008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D72CF94-931D-F871-FA23-D6C781EAFECC}"/>
              </a:ext>
            </a:extLst>
          </p:cNvPr>
          <p:cNvSpPr txBox="1"/>
          <p:nvPr/>
        </p:nvSpPr>
        <p:spPr>
          <a:xfrm>
            <a:off x="411480" y="6473952"/>
            <a:ext cx="29260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solidFill>
                  <a:srgbClr val="800080"/>
                </a:solidFill>
                <a:latin typeface="Aptos"/>
              </a:rPr>
              <a:t>TANDEM • BALATONFŰZFŐ</a:t>
            </a:r>
          </a:p>
        </p:txBody>
      </p:sp>
    </p:spTree>
    <p:extLst>
      <p:ext uri="{BB962C8B-B14F-4D97-AF65-F5344CB8AC3E}">
        <p14:creationId xmlns:p14="http://schemas.microsoft.com/office/powerpoint/2010/main" val="376531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402</Words>
  <Application>Microsoft Office PowerPoint</Application>
  <PresentationFormat>Szélesvásznú</PresentationFormat>
  <Paragraphs>94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Georgia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Nóti Attila</cp:lastModifiedBy>
  <cp:revision>18</cp:revision>
  <dcterms:created xsi:type="dcterms:W3CDTF">2013-01-27T09:14:16Z</dcterms:created>
  <dcterms:modified xsi:type="dcterms:W3CDTF">2026-09-18T09:28:04Z</dcterms:modified>
  <cp:category/>
</cp:coreProperties>
</file>