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80"/>
    <a:srgbClr val="FFCC99"/>
    <a:srgbClr val="FF0000"/>
    <a:srgbClr val="CC0000"/>
    <a:srgbClr val="FF9900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71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cro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2D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658368" y="3840480"/>
            <a:ext cx="10789920" cy="5693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sz="3100" b="1" dirty="0">
                <a:solidFill>
                  <a:srgbClr val="FFFFFF"/>
                </a:solidFill>
                <a:latin typeface="Aptos"/>
              </a:rPr>
              <a:t>WHAT HAPPENS</a:t>
            </a:r>
            <a:r>
              <a:rPr sz="3100" b="1" dirty="0">
                <a:solidFill>
                  <a:srgbClr val="FFFFFF"/>
                </a:solidFill>
                <a:latin typeface="Aptos"/>
              </a:rPr>
              <a:t>,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4407408"/>
            <a:ext cx="10789920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300" b="0" dirty="0">
                <a:solidFill>
                  <a:srgbClr val="FFFFFF"/>
                </a:solidFill>
                <a:latin typeface="Aptos"/>
              </a:rPr>
              <a:t>when a cultural institution does more than just </a:t>
            </a:r>
            <a:r>
              <a:rPr lang="en-US" sz="2300" b="0" dirty="0" err="1">
                <a:solidFill>
                  <a:srgbClr val="FFFFFF"/>
                </a:solidFill>
                <a:latin typeface="Aptos"/>
              </a:rPr>
              <a:t>organise</a:t>
            </a:r>
            <a:r>
              <a:rPr lang="en-US" sz="2300" b="0" dirty="0">
                <a:solidFill>
                  <a:srgbClr val="FFFFFF"/>
                </a:solidFill>
                <a:latin typeface="Aptos"/>
              </a:rPr>
              <a:t> </a:t>
            </a:r>
            <a:r>
              <a:rPr lang="en-US" sz="2300" b="0" dirty="0" err="1">
                <a:solidFill>
                  <a:srgbClr val="FFFFFF"/>
                </a:solidFill>
                <a:latin typeface="Aptos"/>
              </a:rPr>
              <a:t>programmes</a:t>
            </a:r>
            <a:r>
              <a:rPr lang="en-US" sz="2300" b="0" dirty="0">
                <a:solidFill>
                  <a:srgbClr val="FFFFFF"/>
                </a:solidFill>
                <a:latin typeface="Aptos"/>
              </a:rPr>
              <a:t>…</a:t>
            </a:r>
            <a:endParaRPr sz="2300" b="0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8368" y="4919472"/>
            <a:ext cx="1078992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100" b="1" dirty="0">
                <a:solidFill>
                  <a:srgbClr val="E78535"/>
                </a:solidFill>
                <a:latin typeface="Aptos"/>
              </a:rPr>
              <a:t>when it creates space for ideas</a:t>
            </a:r>
            <a:r>
              <a:rPr sz="3100" b="1" dirty="0">
                <a:solidFill>
                  <a:srgbClr val="E78535"/>
                </a:solidFill>
                <a:latin typeface="Aptos"/>
              </a:rPr>
              <a:t>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3627" y="5879366"/>
            <a:ext cx="318755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sz="1600" b="1" dirty="0">
                <a:solidFill>
                  <a:srgbClr val="FFFFFF"/>
                </a:solidFill>
                <a:latin typeface="Aptos"/>
              </a:rPr>
              <a:t>pARTvonal + PONT </a:t>
            </a:r>
            <a:r>
              <a:rPr lang="hu-HU" sz="1600" b="1" dirty="0" err="1">
                <a:solidFill>
                  <a:srgbClr val="FFFFFF"/>
                </a:solidFill>
                <a:latin typeface="Aptos"/>
              </a:rPr>
              <a:t>Youth</a:t>
            </a:r>
            <a:r>
              <a:rPr lang="hu-HU" sz="1600" b="1" dirty="0">
                <a:solidFill>
                  <a:srgbClr val="FFFFFF"/>
                </a:solidFill>
                <a:latin typeface="Aptos"/>
              </a:rPr>
              <a:t> Club</a:t>
            </a:r>
            <a:endParaRPr sz="1600"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17585" y="6018311"/>
            <a:ext cx="531721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rgbClr val="FFFFFF"/>
                </a:solidFill>
                <a:latin typeface="Aptos"/>
              </a:rPr>
              <a:t>Vágfalvi Ottó Cultural Centre, Library and Tourism Centre</a:t>
            </a:r>
            <a:endParaRPr sz="1400"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8368" y="6349191"/>
            <a:ext cx="306776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900" b="0" dirty="0">
                <a:solidFill>
                  <a:srgbClr val="E1E1E1"/>
                </a:solidFill>
                <a:latin typeface="Aptos"/>
              </a:rPr>
              <a:t>Photos: event photos provided for the presentation</a:t>
            </a:r>
            <a:endParaRPr sz="900" b="0" dirty="0">
              <a:solidFill>
                <a:srgbClr val="E1E1E1"/>
              </a:solidFill>
              <a:latin typeface="Aptos"/>
            </a:endParaRPr>
          </a:p>
        </p:txBody>
      </p:sp>
      <p:pic>
        <p:nvPicPr>
          <p:cNvPr id="13" name="Kép 12">
            <a:extLst>
              <a:ext uri="{FF2B5EF4-FFF2-40B4-BE49-F238E27FC236}">
                <a16:creationId xmlns:a16="http://schemas.microsoft.com/office/drawing/2014/main" id="{CCB84493-0103-7CC7-FA62-504C1A3E84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4800" y="389304"/>
            <a:ext cx="1800000" cy="1800000"/>
          </a:xfrm>
          <a:prstGeom prst="rect">
            <a:avLst/>
          </a:prstGeom>
        </p:spPr>
      </p:pic>
      <p:pic>
        <p:nvPicPr>
          <p:cNvPr id="17" name="Kép 16">
            <a:extLst>
              <a:ext uri="{FF2B5EF4-FFF2-40B4-BE49-F238E27FC236}">
                <a16:creationId xmlns:a16="http://schemas.microsoft.com/office/drawing/2014/main" id="{14952DD7-3393-A739-E252-79E6471FA4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2200" y="389304"/>
            <a:ext cx="1800000" cy="1800000"/>
          </a:xfrm>
          <a:prstGeom prst="rect">
            <a:avLst/>
          </a:prstGeom>
        </p:spPr>
      </p:pic>
      <p:pic>
        <p:nvPicPr>
          <p:cNvPr id="12" name="Kép 11">
            <a:extLst>
              <a:ext uri="{FF2B5EF4-FFF2-40B4-BE49-F238E27FC236}">
                <a16:creationId xmlns:a16="http://schemas.microsoft.com/office/drawing/2014/main" id="{9FE74D22-5570-93DD-0E66-670DFFEAEE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389304"/>
            <a:ext cx="4039717" cy="90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cro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63524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635240" y="0"/>
            <a:ext cx="4553712" cy="6858000"/>
          </a:xfrm>
          <a:prstGeom prst="rect">
            <a:avLst/>
          </a:prstGeom>
          <a:solidFill>
            <a:srgbClr val="F8F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092440" y="583940"/>
            <a:ext cx="36576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600" b="1" dirty="0" err="1">
                <a:solidFill>
                  <a:srgbClr val="1C2D41"/>
                </a:solidFill>
                <a:latin typeface="Aptos"/>
              </a:rPr>
              <a:t>pARTvonal</a:t>
            </a:r>
            <a:endParaRPr sz="3600" b="1" dirty="0">
              <a:solidFill>
                <a:srgbClr val="1C2D41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092440" y="1353312"/>
            <a:ext cx="3429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700" b="1" dirty="0">
                <a:solidFill>
                  <a:srgbClr val="E78535"/>
                </a:solidFill>
                <a:latin typeface="Aptos"/>
              </a:rPr>
              <a:t>From a local asset to a shared experience</a:t>
            </a:r>
            <a:r>
              <a:rPr sz="2700" b="1" dirty="0">
                <a:solidFill>
                  <a:srgbClr val="E78535"/>
                </a:solidFill>
                <a:latin typeface="Aptos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92440" y="2743200"/>
            <a:ext cx="3657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0" dirty="0">
                <a:solidFill>
                  <a:srgbClr val="26282A"/>
                </a:solidFill>
                <a:latin typeface="Aptos"/>
              </a:rPr>
              <a:t>Art became more than something to look at —</a:t>
            </a:r>
            <a:endParaRPr lang="hu-HU" sz="2000" dirty="0">
              <a:solidFill>
                <a:srgbClr val="26282A"/>
              </a:solidFill>
              <a:latin typeface="Aptos"/>
            </a:endParaRPr>
          </a:p>
          <a:p>
            <a:r>
              <a:rPr lang="en-US" sz="2000" b="0" dirty="0">
                <a:solidFill>
                  <a:srgbClr val="26282A"/>
                </a:solidFill>
                <a:latin typeface="Aptos"/>
              </a:rPr>
              <a:t>it became a shared activity.</a:t>
            </a:r>
            <a:endParaRPr sz="2000" b="0" dirty="0">
              <a:solidFill>
                <a:srgbClr val="26282A"/>
              </a:solidFill>
              <a:latin typeface="Apto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092440" y="3946189"/>
            <a:ext cx="1031012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1" dirty="0">
                <a:solidFill>
                  <a:srgbClr val="227E89"/>
                </a:solidFill>
                <a:latin typeface="Aptos"/>
              </a:rPr>
              <a:t>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68832" y="3983289"/>
            <a:ext cx="1371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b="1" dirty="0" err="1">
                <a:solidFill>
                  <a:srgbClr val="26282A"/>
                </a:solidFill>
                <a:latin typeface="Aptos"/>
              </a:rPr>
              <a:t>artists</a:t>
            </a:r>
            <a:endParaRPr b="1" dirty="0">
              <a:solidFill>
                <a:srgbClr val="26282A"/>
              </a:solidFill>
              <a:latin typeface="Apto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092440" y="4617720"/>
            <a:ext cx="137160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1" dirty="0">
                <a:solidFill>
                  <a:srgbClr val="227E89"/>
                </a:solidFill>
                <a:latin typeface="Aptos"/>
              </a:rPr>
              <a:t>60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589381" y="4671451"/>
            <a:ext cx="15178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b="1" dirty="0" err="1">
                <a:solidFill>
                  <a:srgbClr val="26282A"/>
                </a:solidFill>
                <a:latin typeface="Aptos"/>
              </a:rPr>
              <a:t>participants</a:t>
            </a:r>
            <a:endParaRPr b="1" dirty="0">
              <a:solidFill>
                <a:srgbClr val="26282A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092440" y="5257800"/>
            <a:ext cx="137160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1" dirty="0">
                <a:solidFill>
                  <a:srgbClr val="227E89"/>
                </a:solidFill>
                <a:latin typeface="Aptos"/>
              </a:rPr>
              <a:t>5,5 × 8 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79107" y="5288980"/>
            <a:ext cx="24694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b="1" dirty="0" err="1">
                <a:solidFill>
                  <a:srgbClr val="26282A"/>
                </a:solidFill>
                <a:latin typeface="Aptos"/>
              </a:rPr>
              <a:t>collaborative</a:t>
            </a:r>
            <a:r>
              <a:rPr lang="hu-HU" b="1" dirty="0">
                <a:solidFill>
                  <a:srgbClr val="26282A"/>
                </a:solidFill>
                <a:latin typeface="Aptos"/>
              </a:rPr>
              <a:t> </a:t>
            </a:r>
            <a:r>
              <a:rPr lang="hu-HU" b="1" dirty="0" err="1">
                <a:solidFill>
                  <a:srgbClr val="26282A"/>
                </a:solidFill>
                <a:latin typeface="Aptos"/>
              </a:rPr>
              <a:t>artwork</a:t>
            </a:r>
            <a:endParaRPr b="1" dirty="0">
              <a:solidFill>
                <a:srgbClr val="26282A"/>
              </a:solidFill>
              <a:latin typeface="Apto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11480" y="6473952"/>
            <a:ext cx="292608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dirty="0">
                <a:latin typeface="Aptos"/>
              </a:rPr>
              <a:t>TANDEM • BALATONFŰZFŐ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292840" y="6437376"/>
            <a:ext cx="4114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>
                <a:solidFill>
                  <a:srgbClr val="697074"/>
                </a:solidFill>
                <a:latin typeface="Aptos"/>
              </a:rPr>
              <a:t>02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Kép 16">
            <a:extLst>
              <a:ext uri="{FF2B5EF4-FFF2-40B4-BE49-F238E27FC236}">
                <a16:creationId xmlns:a16="http://schemas.microsoft.com/office/drawing/2014/main" id="{7768AA21-05AB-B01B-5D36-84462703BB9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875" t="6886" r="7010" b="17286"/>
          <a:stretch>
            <a:fillRect/>
          </a:stretch>
        </p:blipFill>
        <p:spPr>
          <a:xfrm rot="20964712">
            <a:off x="148832" y="1704007"/>
            <a:ext cx="6951086" cy="354830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0080" y="566928"/>
            <a:ext cx="52120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sz="3200" b="1" dirty="0">
                <a:solidFill>
                  <a:srgbClr val="1C2D41"/>
                </a:solidFill>
                <a:latin typeface="Aptos"/>
              </a:rPr>
              <a:t>THEY DIDN’T JUST WATCH</a:t>
            </a:r>
            <a:r>
              <a:rPr sz="3200" b="1" dirty="0">
                <a:solidFill>
                  <a:srgbClr val="1C2D41"/>
                </a:solidFill>
                <a:latin typeface="Aptos"/>
              </a:rPr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143000"/>
            <a:ext cx="52120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sz="3200" b="1" dirty="0">
                <a:solidFill>
                  <a:srgbClr val="E78535"/>
                </a:solidFill>
                <a:latin typeface="Aptos"/>
              </a:rPr>
              <a:t>THEY CREATED</a:t>
            </a:r>
            <a:r>
              <a:rPr sz="3200" b="1" dirty="0">
                <a:solidFill>
                  <a:srgbClr val="E78535"/>
                </a:solidFill>
                <a:latin typeface="Aptos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68723" y="4772251"/>
            <a:ext cx="4059713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1900" b="1" dirty="0">
                <a:solidFill>
                  <a:srgbClr val="227E89"/>
                </a:solidFill>
                <a:latin typeface="Aptos"/>
              </a:rPr>
              <a:t>The </a:t>
            </a:r>
            <a:r>
              <a:rPr lang="hu-HU" sz="1900" b="1" dirty="0" err="1">
                <a:solidFill>
                  <a:srgbClr val="227E89"/>
                </a:solidFill>
                <a:latin typeface="Aptos"/>
              </a:rPr>
              <a:t>audience</a:t>
            </a:r>
            <a:r>
              <a:rPr lang="hu-HU" sz="1900" b="1" dirty="0">
                <a:solidFill>
                  <a:srgbClr val="227E89"/>
                </a:solidFill>
                <a:latin typeface="Aptos"/>
              </a:rPr>
              <a:t> </a:t>
            </a:r>
            <a:r>
              <a:rPr lang="hu-HU" sz="1900" b="1" dirty="0" err="1">
                <a:solidFill>
                  <a:srgbClr val="227E89"/>
                </a:solidFill>
                <a:latin typeface="Aptos"/>
              </a:rPr>
              <a:t>became</a:t>
            </a:r>
            <a:r>
              <a:rPr lang="hu-HU" sz="1900" b="1" dirty="0">
                <a:solidFill>
                  <a:srgbClr val="227E89"/>
                </a:solidFill>
                <a:latin typeface="Aptos"/>
              </a:rPr>
              <a:t> </a:t>
            </a:r>
            <a:r>
              <a:rPr lang="hu-HU" sz="1900" b="1" dirty="0" err="1">
                <a:solidFill>
                  <a:srgbClr val="227E89"/>
                </a:solidFill>
                <a:latin typeface="Aptos"/>
              </a:rPr>
              <a:t>participants</a:t>
            </a:r>
            <a:r>
              <a:rPr sz="1900" b="1" dirty="0">
                <a:solidFill>
                  <a:srgbClr val="227E89"/>
                </a:solidFill>
                <a:latin typeface="Aptos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 rot="20960711">
            <a:off x="620975" y="5323389"/>
            <a:ext cx="6341858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900" b="1" dirty="0">
                <a:solidFill>
                  <a:srgbClr val="227E89"/>
                </a:solidFill>
                <a:latin typeface="Aptos"/>
              </a:rPr>
              <a:t>A local heritage asset became a community experience</a:t>
            </a:r>
            <a:r>
              <a:rPr sz="1900" b="1" dirty="0">
                <a:solidFill>
                  <a:srgbClr val="227E89"/>
                </a:solidFill>
                <a:latin typeface="Aptos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1480" y="6473952"/>
            <a:ext cx="292608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dirty="0">
                <a:latin typeface="Aptos"/>
              </a:rPr>
              <a:t>TANDEM • BALATONFŰZFŐ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92840" y="6437376"/>
            <a:ext cx="4114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>
                <a:solidFill>
                  <a:srgbClr val="697074"/>
                </a:solidFill>
                <a:latin typeface="Aptos"/>
              </a:rPr>
              <a:t>03</a:t>
            </a:r>
          </a:p>
        </p:txBody>
      </p:sp>
      <p:pic>
        <p:nvPicPr>
          <p:cNvPr id="13" name="Kép 12">
            <a:extLst>
              <a:ext uri="{FF2B5EF4-FFF2-40B4-BE49-F238E27FC236}">
                <a16:creationId xmlns:a16="http://schemas.microsoft.com/office/drawing/2014/main" id="{B0BAE6EF-B1A0-AAF1-888F-7D307AA30A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8580" y="1095904"/>
            <a:ext cx="4800000" cy="360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52662" y="460077"/>
            <a:ext cx="4962419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3200" b="1" dirty="0" err="1">
                <a:solidFill>
                  <a:srgbClr val="1C2D41"/>
                </a:solidFill>
                <a:latin typeface="Aptos"/>
              </a:rPr>
              <a:t>What</a:t>
            </a:r>
            <a:r>
              <a:rPr lang="hu-HU" sz="3200" b="1" dirty="0">
                <a:solidFill>
                  <a:srgbClr val="1C2D41"/>
                </a:solidFill>
                <a:latin typeface="Aptos"/>
              </a:rPr>
              <a:t> </a:t>
            </a:r>
            <a:r>
              <a:rPr lang="hu-HU" sz="3200" b="1" dirty="0" err="1">
                <a:solidFill>
                  <a:srgbClr val="1C2D41"/>
                </a:solidFill>
                <a:latin typeface="Aptos"/>
              </a:rPr>
              <a:t>makes</a:t>
            </a:r>
            <a:r>
              <a:rPr lang="hu-HU" sz="3200" b="1" dirty="0">
                <a:solidFill>
                  <a:srgbClr val="1C2D41"/>
                </a:solidFill>
                <a:latin typeface="Aptos"/>
              </a:rPr>
              <a:t> </a:t>
            </a:r>
            <a:r>
              <a:rPr lang="hu-HU" sz="3200" b="1" dirty="0" err="1">
                <a:solidFill>
                  <a:srgbClr val="1C2D41"/>
                </a:solidFill>
                <a:latin typeface="Aptos"/>
              </a:rPr>
              <a:t>it</a:t>
            </a:r>
            <a:r>
              <a:rPr lang="hu-HU" sz="3200" b="1" dirty="0">
                <a:solidFill>
                  <a:srgbClr val="1C2D41"/>
                </a:solidFill>
                <a:latin typeface="Aptos"/>
              </a:rPr>
              <a:t> </a:t>
            </a:r>
            <a:r>
              <a:rPr lang="hu-HU" sz="3200" b="1" dirty="0" err="1">
                <a:solidFill>
                  <a:srgbClr val="1C2D41"/>
                </a:solidFill>
                <a:latin typeface="Aptos"/>
              </a:rPr>
              <a:t>work</a:t>
            </a:r>
            <a:r>
              <a:rPr sz="3200" b="1" dirty="0">
                <a:solidFill>
                  <a:srgbClr val="1C2D41"/>
                </a:solidFill>
                <a:latin typeface="Aptos"/>
              </a:rPr>
              <a:t>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94360" y="1600200"/>
            <a:ext cx="2560320" cy="2880360"/>
          </a:xfrm>
          <a:prstGeom prst="roundRect">
            <a:avLst/>
          </a:prstGeom>
          <a:solidFill>
            <a:srgbClr val="E8EF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77240" y="1993392"/>
            <a:ext cx="21945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2000" b="1" cap="all" dirty="0">
                <a:solidFill>
                  <a:srgbClr val="1C2D41"/>
                </a:solidFill>
                <a:latin typeface="Aptos"/>
              </a:rPr>
              <a:t>Local </a:t>
            </a:r>
            <a:r>
              <a:rPr lang="hu-HU" sz="2000" b="1" cap="all" dirty="0" err="1">
                <a:solidFill>
                  <a:srgbClr val="1C2D41"/>
                </a:solidFill>
                <a:latin typeface="Aptos"/>
              </a:rPr>
              <a:t>asset</a:t>
            </a:r>
            <a:endParaRPr lang="hu-HU" sz="2000" b="1" cap="all" dirty="0">
              <a:solidFill>
                <a:srgbClr val="1C2D41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04672" y="2761488"/>
            <a:ext cx="21396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0" dirty="0">
                <a:solidFill>
                  <a:srgbClr val="26282A"/>
                </a:solidFill>
                <a:latin typeface="Aptos"/>
              </a:rPr>
              <a:t>The artistic heritage of Ottó Vágfalvi</a:t>
            </a:r>
            <a:endParaRPr b="0" dirty="0">
              <a:solidFill>
                <a:srgbClr val="26282A"/>
              </a:solidFill>
              <a:latin typeface="Apto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456432" y="1600200"/>
            <a:ext cx="2560320" cy="2880360"/>
          </a:xfrm>
          <a:prstGeom prst="roundRect">
            <a:avLst/>
          </a:prstGeom>
          <a:solidFill>
            <a:srgbClr val="EBF4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3639312" y="1993392"/>
            <a:ext cx="21945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2000" b="1" cap="all" dirty="0">
                <a:solidFill>
                  <a:srgbClr val="1C2D41"/>
                </a:solidFill>
                <a:latin typeface="Aptos"/>
              </a:rPr>
              <a:t>Open </a:t>
            </a:r>
            <a:r>
              <a:rPr lang="hu-HU" sz="2000" b="1" cap="all" dirty="0" err="1">
                <a:solidFill>
                  <a:srgbClr val="1C2D41"/>
                </a:solidFill>
                <a:latin typeface="Aptos"/>
              </a:rPr>
              <a:t>space</a:t>
            </a:r>
            <a:endParaRPr sz="2000" b="1" cap="all" dirty="0">
              <a:solidFill>
                <a:srgbClr val="1C2D41"/>
              </a:solidFill>
              <a:latin typeface="Apto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66744" y="2761488"/>
            <a:ext cx="21396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b="0" dirty="0" err="1">
                <a:solidFill>
                  <a:srgbClr val="26282A"/>
                </a:solidFill>
                <a:latin typeface="Aptos"/>
              </a:rPr>
              <a:t>Artists</a:t>
            </a:r>
            <a:r>
              <a:rPr lang="hu-HU" b="0" dirty="0">
                <a:solidFill>
                  <a:srgbClr val="26282A"/>
                </a:solidFill>
                <a:latin typeface="Aptos"/>
              </a:rPr>
              <a:t> + </a:t>
            </a:r>
            <a:r>
              <a:rPr lang="hu-HU" b="0" dirty="0" err="1">
                <a:solidFill>
                  <a:srgbClr val="26282A"/>
                </a:solidFill>
                <a:latin typeface="Aptos"/>
              </a:rPr>
              <a:t>audience</a:t>
            </a:r>
            <a:r>
              <a:rPr lang="hu-HU" b="0" dirty="0">
                <a:solidFill>
                  <a:srgbClr val="26282A"/>
                </a:solidFill>
                <a:latin typeface="Aptos"/>
              </a:rPr>
              <a:t> + </a:t>
            </a:r>
            <a:r>
              <a:rPr lang="hu-HU" b="0" dirty="0" err="1">
                <a:solidFill>
                  <a:srgbClr val="26282A"/>
                </a:solidFill>
                <a:latin typeface="Aptos"/>
              </a:rPr>
              <a:t>place</a:t>
            </a:r>
            <a:endParaRPr b="0" dirty="0">
              <a:solidFill>
                <a:srgbClr val="26282A"/>
              </a:solidFill>
              <a:latin typeface="Aptos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318504" y="1600200"/>
            <a:ext cx="2560320" cy="2880360"/>
          </a:xfrm>
          <a:prstGeom prst="roundRect">
            <a:avLst/>
          </a:prstGeom>
          <a:solidFill>
            <a:srgbClr val="FAEE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501384" y="1993392"/>
            <a:ext cx="21945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2000" b="1" dirty="0" err="1">
                <a:solidFill>
                  <a:srgbClr val="1C2D41"/>
                </a:solidFill>
                <a:latin typeface="Aptos"/>
              </a:rPr>
              <a:t>Collaborative</a:t>
            </a:r>
            <a:r>
              <a:rPr lang="hu-HU" sz="2000" b="1" dirty="0">
                <a:solidFill>
                  <a:srgbClr val="1C2D41"/>
                </a:solidFill>
                <a:latin typeface="Aptos"/>
              </a:rPr>
              <a:t> </a:t>
            </a:r>
            <a:r>
              <a:rPr lang="hu-HU" sz="2000" b="1" dirty="0" err="1">
                <a:solidFill>
                  <a:srgbClr val="1C2D41"/>
                </a:solidFill>
                <a:latin typeface="Aptos"/>
              </a:rPr>
              <a:t>creation</a:t>
            </a:r>
            <a:endParaRPr lang="hu-HU" sz="2000" b="1" dirty="0">
              <a:solidFill>
                <a:srgbClr val="1C2D41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28816" y="2761488"/>
            <a:ext cx="21396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0" dirty="0">
                <a:solidFill>
                  <a:srgbClr val="26282A"/>
                </a:solidFill>
                <a:latin typeface="Aptos"/>
              </a:rPr>
              <a:t>You don't have to be an expert</a:t>
            </a:r>
            <a:endParaRPr b="0" dirty="0">
              <a:solidFill>
                <a:srgbClr val="26282A"/>
              </a:solidFill>
              <a:latin typeface="Aptos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9180576" y="1600200"/>
            <a:ext cx="2560320" cy="2880360"/>
          </a:xfrm>
          <a:prstGeom prst="roundRect">
            <a:avLst/>
          </a:prstGeom>
          <a:solidFill>
            <a:srgbClr val="EEEA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192290" y="1993392"/>
            <a:ext cx="256031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2000" b="1" dirty="0" err="1">
                <a:solidFill>
                  <a:srgbClr val="1C2D41"/>
                </a:solidFill>
                <a:latin typeface="Aptos"/>
              </a:rPr>
              <a:t>Taking</a:t>
            </a:r>
            <a:r>
              <a:rPr lang="hu-HU" sz="2000" b="1" dirty="0">
                <a:solidFill>
                  <a:srgbClr val="1C2D41"/>
                </a:solidFill>
                <a:latin typeface="Aptos"/>
              </a:rPr>
              <a:t> </a:t>
            </a:r>
            <a:r>
              <a:rPr lang="hu-HU" sz="2000" b="1" dirty="0" err="1">
                <a:solidFill>
                  <a:srgbClr val="1C2D41"/>
                </a:solidFill>
                <a:latin typeface="Aptos"/>
              </a:rPr>
              <a:t>it</a:t>
            </a:r>
            <a:r>
              <a:rPr lang="hu-HU" sz="2000" b="1" dirty="0">
                <a:solidFill>
                  <a:srgbClr val="1C2D41"/>
                </a:solidFill>
                <a:latin typeface="Aptos"/>
              </a:rPr>
              <a:t> </a:t>
            </a:r>
            <a:r>
              <a:rPr lang="hu-HU" sz="2000" b="1" dirty="0" err="1">
                <a:solidFill>
                  <a:srgbClr val="1C2D41"/>
                </a:solidFill>
                <a:latin typeface="Aptos"/>
              </a:rPr>
              <a:t>further</a:t>
            </a:r>
            <a:endParaRPr sz="2000" b="1" dirty="0">
              <a:solidFill>
                <a:srgbClr val="1C2D41"/>
              </a:solidFill>
              <a:latin typeface="Apto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390888" y="2761488"/>
            <a:ext cx="21396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0" dirty="0">
                <a:solidFill>
                  <a:srgbClr val="26282A"/>
                </a:solidFill>
                <a:latin typeface="Aptos"/>
              </a:rPr>
              <a:t>The </a:t>
            </a:r>
            <a:r>
              <a:rPr lang="en-US" b="0" dirty="0" err="1">
                <a:solidFill>
                  <a:srgbClr val="26282A"/>
                </a:solidFill>
                <a:latin typeface="Aptos"/>
              </a:rPr>
              <a:t>programme</a:t>
            </a:r>
            <a:r>
              <a:rPr lang="en-US" b="0" dirty="0">
                <a:solidFill>
                  <a:srgbClr val="26282A"/>
                </a:solidFill>
                <a:latin typeface="Aptos"/>
              </a:rPr>
              <a:t> inspires new ideas</a:t>
            </a:r>
            <a:endParaRPr b="0" dirty="0">
              <a:solidFill>
                <a:srgbClr val="26282A"/>
              </a:solidFill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50392" y="5108590"/>
            <a:ext cx="103327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E78535"/>
                </a:solidFill>
                <a:latin typeface="Aptos"/>
              </a:rPr>
              <a:t>A good practice is not a recipe</a:t>
            </a:r>
            <a:r>
              <a:rPr sz="2400" b="1" dirty="0">
                <a:solidFill>
                  <a:srgbClr val="E78535"/>
                </a:solidFill>
                <a:latin typeface="Aptos"/>
              </a:rPr>
              <a:t>.</a:t>
            </a:r>
            <a:endParaRPr lang="hu-HU" sz="2400" b="1" dirty="0">
              <a:solidFill>
                <a:srgbClr val="E78535"/>
              </a:solidFill>
              <a:latin typeface="Aptos"/>
            </a:endParaRPr>
          </a:p>
          <a:p>
            <a:pPr algn="ctr"/>
            <a:r>
              <a:rPr lang="en-US" sz="2400" b="1" dirty="0">
                <a:solidFill>
                  <a:srgbClr val="E78535"/>
                </a:solidFill>
                <a:latin typeface="Aptos"/>
              </a:rPr>
              <a:t>It is rather a question</a:t>
            </a:r>
            <a:r>
              <a:rPr sz="2400" b="1" dirty="0">
                <a:solidFill>
                  <a:srgbClr val="E78535"/>
                </a:solidFill>
                <a:latin typeface="Aptos"/>
              </a:rPr>
              <a:t>:</a:t>
            </a:r>
            <a:r>
              <a:rPr lang="hu-HU" sz="2400" b="1" dirty="0">
                <a:solidFill>
                  <a:srgbClr val="E78535"/>
                </a:solidFill>
                <a:latin typeface="Aptos"/>
              </a:rPr>
              <a:t> </a:t>
            </a:r>
            <a:r>
              <a:rPr sz="2400" b="1" dirty="0">
                <a:solidFill>
                  <a:srgbClr val="E78535"/>
                </a:solidFill>
                <a:latin typeface="Aptos"/>
              </a:rPr>
              <a:t>„</a:t>
            </a:r>
            <a:r>
              <a:rPr lang="en-US" sz="2400" b="1" dirty="0">
                <a:solidFill>
                  <a:srgbClr val="E78535"/>
                </a:solidFill>
                <a:latin typeface="Aptos"/>
              </a:rPr>
              <a:t>What could this become in our community?”</a:t>
            </a:r>
            <a:endParaRPr sz="2400" b="1" dirty="0">
              <a:solidFill>
                <a:srgbClr val="E78535"/>
              </a:solidFill>
              <a:latin typeface="Apto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11480" y="6473952"/>
            <a:ext cx="292608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dirty="0">
                <a:latin typeface="Aptos"/>
              </a:rPr>
              <a:t>TANDEM • BALATONFŰZFŐ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292840" y="6437376"/>
            <a:ext cx="4114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>
                <a:solidFill>
                  <a:srgbClr val="697074"/>
                </a:solidFill>
                <a:latin typeface="Aptos"/>
              </a:rPr>
              <a:t>04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2D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434840" y="914400"/>
            <a:ext cx="67665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700" b="1">
                <a:solidFill>
                  <a:srgbClr val="FFFFFF"/>
                </a:solidFill>
                <a:latin typeface="Aptos"/>
              </a:rPr>
              <a:t>pARTvonal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62272" y="1627632"/>
            <a:ext cx="658368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sz="2500" b="1" dirty="0" err="1">
                <a:solidFill>
                  <a:srgbClr val="E78535"/>
                </a:solidFill>
                <a:latin typeface="Aptos"/>
              </a:rPr>
              <a:t>Not</a:t>
            </a:r>
            <a:r>
              <a:rPr lang="hu-HU" sz="2500" b="1" dirty="0">
                <a:solidFill>
                  <a:srgbClr val="E78535"/>
                </a:solidFill>
                <a:latin typeface="Aptos"/>
              </a:rPr>
              <a:t> </a:t>
            </a:r>
            <a:r>
              <a:rPr lang="hu-HU" sz="2500" b="1" dirty="0" err="1">
                <a:solidFill>
                  <a:srgbClr val="E78535"/>
                </a:solidFill>
                <a:latin typeface="Aptos"/>
              </a:rPr>
              <a:t>just</a:t>
            </a:r>
            <a:r>
              <a:rPr lang="hu-HU" sz="2500" b="1" dirty="0">
                <a:solidFill>
                  <a:srgbClr val="E78535"/>
                </a:solidFill>
                <a:latin typeface="Aptos"/>
              </a:rPr>
              <a:t> </a:t>
            </a:r>
            <a:r>
              <a:rPr lang="hu-HU" sz="2500" b="1" dirty="0" err="1">
                <a:solidFill>
                  <a:srgbClr val="E78535"/>
                </a:solidFill>
                <a:latin typeface="Aptos"/>
              </a:rPr>
              <a:t>one</a:t>
            </a:r>
            <a:r>
              <a:rPr lang="hu-HU" sz="2500" b="1" dirty="0">
                <a:solidFill>
                  <a:srgbClr val="E78535"/>
                </a:solidFill>
                <a:latin typeface="Aptos"/>
              </a:rPr>
              <a:t> </a:t>
            </a:r>
            <a:r>
              <a:rPr lang="hu-HU" sz="2500" b="1" dirty="0" err="1">
                <a:solidFill>
                  <a:srgbClr val="E78535"/>
                </a:solidFill>
                <a:latin typeface="Aptos"/>
              </a:rPr>
              <a:t>programme</a:t>
            </a:r>
            <a:r>
              <a:rPr sz="2500" b="1" dirty="0">
                <a:solidFill>
                  <a:srgbClr val="E78535"/>
                </a:solidFill>
                <a:latin typeface="Aptos"/>
              </a:rPr>
              <a:t>,
</a:t>
            </a:r>
            <a:r>
              <a:rPr lang="en-US" sz="2500" b="1" dirty="0">
                <a:solidFill>
                  <a:srgbClr val="E78535"/>
                </a:solidFill>
                <a:latin typeface="Aptos"/>
              </a:rPr>
              <a:t>but an idea that keeps evolving</a:t>
            </a:r>
            <a:r>
              <a:rPr lang="hu-HU" sz="2500" b="1" dirty="0">
                <a:solidFill>
                  <a:srgbClr val="E78535"/>
                </a:solidFill>
                <a:latin typeface="Aptos"/>
              </a:rPr>
              <a:t>.</a:t>
            </a:r>
            <a:endParaRPr sz="2500" b="1" dirty="0">
              <a:solidFill>
                <a:srgbClr val="E78535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80560" y="2907792"/>
            <a:ext cx="65836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900" b="0" dirty="0">
                <a:solidFill>
                  <a:srgbClr val="FFFFFF"/>
                </a:solidFill>
                <a:latin typeface="Aptos"/>
              </a:rPr>
              <a:t>Contemporary art • discussion • workshop • music • collaborative creation</a:t>
            </a:r>
            <a:endParaRPr sz="1900" b="0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80560" y="3913632"/>
            <a:ext cx="621792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700" b="0" dirty="0">
                <a:solidFill>
                  <a:srgbClr val="FFFFFF"/>
                </a:solidFill>
                <a:latin typeface="Aptos"/>
              </a:rPr>
              <a:t>The 2026 </a:t>
            </a:r>
            <a:r>
              <a:rPr lang="en-US" sz="1700" b="0" dirty="0" err="1">
                <a:solidFill>
                  <a:srgbClr val="FFFFFF"/>
                </a:solidFill>
                <a:latin typeface="Aptos"/>
              </a:rPr>
              <a:t>programme</a:t>
            </a:r>
            <a:r>
              <a:rPr lang="en-US" sz="1700" b="0" dirty="0">
                <a:solidFill>
                  <a:srgbClr val="FFFFFF"/>
                </a:solidFill>
                <a:latin typeface="Aptos"/>
              </a:rPr>
              <a:t> continues to build connections between the community and the arts.</a:t>
            </a:r>
            <a:endParaRPr sz="1700" b="0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80560" y="5257800"/>
            <a:ext cx="630936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500" b="1" dirty="0">
                <a:solidFill>
                  <a:srgbClr val="E78535"/>
                </a:solidFill>
                <a:latin typeface="Aptos"/>
              </a:rPr>
              <a:t>„</a:t>
            </a:r>
            <a:r>
              <a:rPr lang="hu-HU" sz="2500" b="1" dirty="0">
                <a:solidFill>
                  <a:srgbClr val="E78535"/>
                </a:solidFill>
                <a:latin typeface="Aptos"/>
              </a:rPr>
              <a:t>Art </a:t>
            </a:r>
            <a:r>
              <a:rPr lang="hu-HU" sz="2500" b="1" dirty="0" err="1">
                <a:solidFill>
                  <a:srgbClr val="E78535"/>
                </a:solidFill>
                <a:latin typeface="Aptos"/>
              </a:rPr>
              <a:t>became</a:t>
            </a:r>
            <a:r>
              <a:rPr lang="hu-HU" sz="2500" b="1" dirty="0">
                <a:solidFill>
                  <a:srgbClr val="E78535"/>
                </a:solidFill>
                <a:latin typeface="Aptos"/>
              </a:rPr>
              <a:t> </a:t>
            </a:r>
            <a:r>
              <a:rPr lang="hu-HU" sz="2500" b="1" dirty="0" err="1">
                <a:solidFill>
                  <a:srgbClr val="E78535"/>
                </a:solidFill>
                <a:latin typeface="Aptos"/>
              </a:rPr>
              <a:t>participation</a:t>
            </a:r>
            <a:r>
              <a:rPr sz="2500" b="1" dirty="0">
                <a:solidFill>
                  <a:srgbClr val="E78535"/>
                </a:solidFill>
                <a:latin typeface="Aptos"/>
              </a:rPr>
              <a:t>.”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80560" y="5925312"/>
            <a:ext cx="612648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sz="900" b="0" dirty="0" err="1">
                <a:solidFill>
                  <a:srgbClr val="FFFFFF"/>
                </a:solidFill>
                <a:latin typeface="Aptos"/>
              </a:rPr>
              <a:t>Programme</a:t>
            </a:r>
            <a:r>
              <a:rPr lang="hu-HU" sz="900" b="0" dirty="0">
                <a:solidFill>
                  <a:srgbClr val="FFFFFF"/>
                </a:solidFill>
                <a:latin typeface="Aptos"/>
              </a:rPr>
              <a:t> </a:t>
            </a:r>
            <a:r>
              <a:rPr lang="hu-HU" sz="900" b="0" dirty="0" err="1">
                <a:solidFill>
                  <a:srgbClr val="FFFFFF"/>
                </a:solidFill>
                <a:latin typeface="Aptos"/>
              </a:rPr>
              <a:t>poster</a:t>
            </a:r>
            <a:r>
              <a:rPr lang="hu-HU" sz="900" b="0" dirty="0">
                <a:solidFill>
                  <a:srgbClr val="FFFFFF"/>
                </a:solidFill>
                <a:latin typeface="Aptos"/>
              </a:rPr>
              <a:t> – 21 August 2026</a:t>
            </a:r>
            <a:endParaRPr sz="900" b="0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1480" y="6473952"/>
            <a:ext cx="292608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>
                <a:solidFill>
                  <a:srgbClr val="E1E6E7"/>
                </a:solidFill>
                <a:latin typeface="Aptos"/>
              </a:rPr>
              <a:t>TANDEM • BALATONFŰZFŐ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92840" y="6437376"/>
            <a:ext cx="4114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>
                <a:solidFill>
                  <a:srgbClr val="E1E6E7"/>
                </a:solidFill>
                <a:latin typeface="Aptos"/>
              </a:rPr>
              <a:t>05</a:t>
            </a:r>
          </a:p>
        </p:txBody>
      </p:sp>
      <p:pic>
        <p:nvPicPr>
          <p:cNvPr id="12" name="Kép 11">
            <a:extLst>
              <a:ext uri="{FF2B5EF4-FFF2-40B4-BE49-F238E27FC236}">
                <a16:creationId xmlns:a16="http://schemas.microsoft.com/office/drawing/2014/main" id="{B57AFD1F-BDE2-72EE-ACA7-4D04298C2C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51" y="265658"/>
            <a:ext cx="4362889" cy="61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crop.jp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200"/>
                    </a14:imgEffect>
                    <a14:imgEffect>
                      <a14:brightnessContrast bright="-23000" contrast="1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58368" y="914400"/>
            <a:ext cx="108813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sz="3600" b="1" dirty="0">
                <a:solidFill>
                  <a:srgbClr val="FFFFFF"/>
                </a:solidFill>
                <a:latin typeface="Aptos"/>
              </a:rPr>
              <a:t>PONT YOUTH CLUB</a:t>
            </a:r>
            <a:endParaRPr sz="3600"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1572768"/>
            <a:ext cx="7772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1" dirty="0">
                <a:solidFill>
                  <a:srgbClr val="E78535"/>
                </a:solidFill>
                <a:latin typeface="Aptos"/>
              </a:rPr>
              <a:t>Just the right place, just for you</a:t>
            </a:r>
            <a:endParaRPr sz="2400" b="1" dirty="0">
              <a:solidFill>
                <a:srgbClr val="E78535"/>
              </a:solidFill>
              <a:latin typeface="Apto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4160520"/>
            <a:ext cx="106070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800" b="0" dirty="0">
                <a:solidFill>
                  <a:srgbClr val="FFFFFF"/>
                </a:solidFill>
                <a:latin typeface="Aptos"/>
              </a:rPr>
              <a:t>What if young people were given more than just </a:t>
            </a:r>
            <a:r>
              <a:rPr lang="en-US" sz="2800" b="0" dirty="0" err="1">
                <a:solidFill>
                  <a:srgbClr val="FFFFFF"/>
                </a:solidFill>
                <a:latin typeface="Aptos"/>
              </a:rPr>
              <a:t>programmes</a:t>
            </a:r>
            <a:r>
              <a:rPr lang="en-US" sz="2800" b="0" dirty="0">
                <a:solidFill>
                  <a:srgbClr val="FFFFFF"/>
                </a:solidFill>
                <a:latin typeface="Aptos"/>
              </a:rPr>
              <a:t>…</a:t>
            </a:r>
            <a:endParaRPr sz="2800" b="0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" y="4690872"/>
            <a:ext cx="106070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600" b="1" dirty="0">
                <a:solidFill>
                  <a:srgbClr val="E78535"/>
                </a:solidFill>
                <a:latin typeface="Aptos"/>
              </a:rPr>
              <a:t>what if they had a space of their own?</a:t>
            </a:r>
            <a:endParaRPr sz="3600" b="1" dirty="0">
              <a:solidFill>
                <a:srgbClr val="E78535"/>
              </a:solidFill>
              <a:latin typeface="Apto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" y="6236208"/>
            <a:ext cx="4572000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700" b="0" dirty="0">
                <a:solidFill>
                  <a:srgbClr val="E1E1E1"/>
                </a:solidFill>
                <a:latin typeface="Aptos"/>
              </a:rPr>
              <a:t>Photos: event photos provided for the presentation</a:t>
            </a:r>
            <a:endParaRPr sz="700" b="0" dirty="0">
              <a:solidFill>
                <a:srgbClr val="E1E1E1"/>
              </a:solidFill>
              <a:latin typeface="Apto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1480" y="6473952"/>
            <a:ext cx="292608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>
                <a:solidFill>
                  <a:srgbClr val="E1E6E7"/>
                </a:solidFill>
                <a:latin typeface="Aptos"/>
              </a:rPr>
              <a:t>TANDEM • BALATONFŰZFŐ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92840" y="6437376"/>
            <a:ext cx="4114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>
                <a:solidFill>
                  <a:srgbClr val="E1E6E7"/>
                </a:solidFill>
                <a:latin typeface="Aptos"/>
              </a:rPr>
              <a:t>06</a:t>
            </a:r>
          </a:p>
        </p:txBody>
      </p:sp>
      <p:pic>
        <p:nvPicPr>
          <p:cNvPr id="14" name="Kép 13">
            <a:extLst>
              <a:ext uri="{FF2B5EF4-FFF2-40B4-BE49-F238E27FC236}">
                <a16:creationId xmlns:a16="http://schemas.microsoft.com/office/drawing/2014/main" id="{658BA5B3-7587-80CB-E675-956CFE6253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679" y="0"/>
            <a:ext cx="4190016" cy="4200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cro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594360"/>
            <a:ext cx="5440680" cy="2423160"/>
          </a:xfrm>
          <a:prstGeom prst="rect">
            <a:avLst/>
          </a:prstGeom>
          <a:ln w="38100">
            <a:solidFill>
              <a:srgbClr val="800080"/>
            </a:solidFill>
          </a:ln>
        </p:spPr>
      </p:pic>
      <p:pic>
        <p:nvPicPr>
          <p:cNvPr id="3" name="Picture 2" descr="_crop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3154680"/>
            <a:ext cx="5440680" cy="2788920"/>
          </a:xfrm>
          <a:prstGeom prst="rect">
            <a:avLst/>
          </a:prstGeom>
          <a:ln w="38100">
            <a:solidFill>
              <a:srgbClr val="800080"/>
            </a:solidFill>
          </a:ln>
        </p:spPr>
      </p:pic>
      <p:pic>
        <p:nvPicPr>
          <p:cNvPr id="4" name="Picture 3" descr="_crop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200" y="594360"/>
            <a:ext cx="5440680" cy="2423160"/>
          </a:xfrm>
          <a:prstGeom prst="rect">
            <a:avLst/>
          </a:prstGeom>
          <a:ln w="38100">
            <a:solidFill>
              <a:srgbClr val="800080"/>
            </a:solidFill>
          </a:ln>
        </p:spPr>
      </p:pic>
      <p:pic>
        <p:nvPicPr>
          <p:cNvPr id="5" name="Picture 4" descr="_crop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200" y="3154680"/>
            <a:ext cx="5440680" cy="2788920"/>
          </a:xfrm>
          <a:prstGeom prst="rect">
            <a:avLst/>
          </a:prstGeom>
          <a:ln w="38100">
            <a:solidFill>
              <a:srgbClr val="80008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731520" y="6009398"/>
            <a:ext cx="106984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227E89"/>
                </a:solidFill>
                <a:latin typeface="Aptos"/>
              </a:rPr>
              <a:t>PONT is already asking questions, involving young people and encouraging them to take action.</a:t>
            </a:r>
            <a:endParaRPr sz="2400" b="1" dirty="0">
              <a:solidFill>
                <a:srgbClr val="227E89"/>
              </a:solidFill>
              <a:latin typeface="Apto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1480" y="6473952"/>
            <a:ext cx="292608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dirty="0">
                <a:latin typeface="Aptos"/>
              </a:rPr>
              <a:t>TANDEM • BALATONFŰZFŐ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92840" y="6437376"/>
            <a:ext cx="4114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>
                <a:solidFill>
                  <a:srgbClr val="697074"/>
                </a:solidFill>
                <a:latin typeface="Aptos"/>
              </a:rPr>
              <a:t>07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502920"/>
            <a:ext cx="111556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1C2D41"/>
                </a:solidFill>
                <a:latin typeface="Aptos"/>
              </a:rPr>
              <a:t>PONT: THE SPACE IS THEIRS – LET THEM SHAPE IT!</a:t>
            </a:r>
            <a:endParaRPr sz="2800" b="1" dirty="0">
              <a:solidFill>
                <a:srgbClr val="1C2D41"/>
              </a:solidFill>
              <a:latin typeface="Aptos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548640" y="1508760"/>
            <a:ext cx="5074920" cy="1463040"/>
          </a:xfrm>
          <a:prstGeom prst="roundRect">
            <a:avLst/>
          </a:prstGeom>
          <a:solidFill>
            <a:srgbClr val="FFFFFF"/>
          </a:solidFill>
          <a:ln>
            <a:solidFill>
              <a:srgbClr val="E8EF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77239" y="1783080"/>
            <a:ext cx="233171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sz="2000" b="1" cap="all" dirty="0">
                <a:solidFill>
                  <a:srgbClr val="227E89"/>
                </a:solidFill>
                <a:latin typeface="Aptos"/>
              </a:rPr>
              <a:t>Play &amp; </a:t>
            </a:r>
            <a:r>
              <a:rPr lang="hu-HU" sz="2000" b="1" cap="all" dirty="0" err="1">
                <a:solidFill>
                  <a:srgbClr val="227E89"/>
                </a:solidFill>
                <a:latin typeface="Aptos"/>
              </a:rPr>
              <a:t>leisure</a:t>
            </a:r>
            <a:endParaRPr sz="2000" b="1" cap="all" dirty="0">
              <a:solidFill>
                <a:srgbClr val="227E89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77240" y="2258568"/>
            <a:ext cx="44805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dirty="0">
                <a:solidFill>
                  <a:srgbClr val="26282A"/>
                </a:solidFill>
                <a:latin typeface="Aptos"/>
              </a:rPr>
              <a:t>f</a:t>
            </a:r>
            <a:r>
              <a:rPr lang="hu-HU" b="0" dirty="0">
                <a:solidFill>
                  <a:srgbClr val="26282A"/>
                </a:solidFill>
                <a:latin typeface="Aptos"/>
              </a:rPr>
              <a:t>ree </a:t>
            </a:r>
            <a:r>
              <a:rPr lang="hu-HU" b="0" dirty="0" err="1">
                <a:solidFill>
                  <a:srgbClr val="26282A"/>
                </a:solidFill>
                <a:latin typeface="Aptos"/>
              </a:rPr>
              <a:t>time</a:t>
            </a:r>
            <a:r>
              <a:rPr lang="hu-HU" b="0" dirty="0">
                <a:solidFill>
                  <a:srgbClr val="26282A"/>
                </a:solidFill>
                <a:latin typeface="Aptos"/>
              </a:rPr>
              <a:t>, meeting </a:t>
            </a:r>
            <a:r>
              <a:rPr lang="hu-HU" b="0" dirty="0" err="1">
                <a:solidFill>
                  <a:srgbClr val="26282A"/>
                </a:solidFill>
                <a:latin typeface="Aptos"/>
              </a:rPr>
              <a:t>others</a:t>
            </a:r>
            <a:endParaRPr lang="hu-HU" b="0" dirty="0">
              <a:solidFill>
                <a:srgbClr val="26282A"/>
              </a:solidFill>
              <a:latin typeface="Apto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126479" y="1508760"/>
            <a:ext cx="5074920" cy="1463040"/>
          </a:xfrm>
          <a:prstGeom prst="roundRect">
            <a:avLst/>
          </a:prstGeom>
          <a:solidFill>
            <a:srgbClr val="FFFFFF"/>
          </a:solidFill>
          <a:ln>
            <a:solidFill>
              <a:srgbClr val="E8EF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355079" y="1783080"/>
            <a:ext cx="18288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sz="2000" b="1" cap="all" dirty="0" err="1">
                <a:solidFill>
                  <a:srgbClr val="227E89"/>
                </a:solidFill>
                <a:latin typeface="Aptos"/>
              </a:rPr>
              <a:t>Creation</a:t>
            </a:r>
            <a:endParaRPr sz="2000" b="1" cap="all" dirty="0">
              <a:solidFill>
                <a:srgbClr val="227E89"/>
              </a:solidFill>
              <a:latin typeface="Apto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55079" y="2258568"/>
            <a:ext cx="44805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b="0" dirty="0" err="1">
                <a:solidFill>
                  <a:srgbClr val="26282A"/>
                </a:solidFill>
                <a:latin typeface="Aptos"/>
              </a:rPr>
              <a:t>their</a:t>
            </a:r>
            <a:r>
              <a:rPr lang="hu-HU" b="0" dirty="0">
                <a:solidFill>
                  <a:srgbClr val="26282A"/>
                </a:solidFill>
                <a:latin typeface="Aptos"/>
              </a:rPr>
              <a:t> </a:t>
            </a:r>
            <a:r>
              <a:rPr lang="hu-HU" b="0" dirty="0" err="1">
                <a:solidFill>
                  <a:srgbClr val="26282A"/>
                </a:solidFill>
                <a:latin typeface="Aptos"/>
              </a:rPr>
              <a:t>own</a:t>
            </a:r>
            <a:r>
              <a:rPr lang="hu-HU" b="0" dirty="0">
                <a:solidFill>
                  <a:srgbClr val="26282A"/>
                </a:solidFill>
                <a:latin typeface="Aptos"/>
              </a:rPr>
              <a:t> </a:t>
            </a:r>
            <a:r>
              <a:rPr lang="hu-HU" b="0" dirty="0" err="1">
                <a:solidFill>
                  <a:srgbClr val="26282A"/>
                </a:solidFill>
                <a:latin typeface="Aptos"/>
              </a:rPr>
              <a:t>ideas</a:t>
            </a:r>
            <a:r>
              <a:rPr lang="hu-HU" b="0" dirty="0">
                <a:solidFill>
                  <a:srgbClr val="26282A"/>
                </a:solidFill>
                <a:latin typeface="Aptos"/>
              </a:rPr>
              <a:t>, </a:t>
            </a:r>
            <a:r>
              <a:rPr lang="hu-HU" b="0" dirty="0" err="1">
                <a:solidFill>
                  <a:srgbClr val="26282A"/>
                </a:solidFill>
                <a:latin typeface="Aptos"/>
              </a:rPr>
              <a:t>self-expression</a:t>
            </a:r>
            <a:endParaRPr lang="hu-HU" b="0" dirty="0">
              <a:solidFill>
                <a:srgbClr val="26282A"/>
              </a:solidFill>
              <a:latin typeface="Aptos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48640" y="3383279"/>
            <a:ext cx="5074920" cy="1463040"/>
          </a:xfrm>
          <a:prstGeom prst="roundRect">
            <a:avLst/>
          </a:prstGeom>
          <a:solidFill>
            <a:srgbClr val="FFFFFF"/>
          </a:solidFill>
          <a:ln>
            <a:solidFill>
              <a:srgbClr val="E8EF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77240" y="3657599"/>
            <a:ext cx="18288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sz="2000" b="1" cap="all" dirty="0" err="1">
                <a:solidFill>
                  <a:srgbClr val="227E89"/>
                </a:solidFill>
                <a:latin typeface="Aptos"/>
              </a:rPr>
              <a:t>Community</a:t>
            </a:r>
            <a:endParaRPr sz="2000" b="1" cap="all" dirty="0">
              <a:solidFill>
                <a:srgbClr val="227E89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77240" y="4133087"/>
            <a:ext cx="44805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dirty="0" err="1">
                <a:solidFill>
                  <a:srgbClr val="26282A"/>
                </a:solidFill>
                <a:latin typeface="Aptos"/>
              </a:rPr>
              <a:t>i</a:t>
            </a:r>
            <a:r>
              <a:rPr lang="hu-HU" b="0" dirty="0" err="1">
                <a:solidFill>
                  <a:srgbClr val="26282A"/>
                </a:solidFill>
                <a:latin typeface="Aptos"/>
              </a:rPr>
              <a:t>nformal</a:t>
            </a:r>
            <a:r>
              <a:rPr lang="hu-HU" b="0" dirty="0">
                <a:solidFill>
                  <a:srgbClr val="26282A"/>
                </a:solidFill>
                <a:latin typeface="Aptos"/>
              </a:rPr>
              <a:t> </a:t>
            </a:r>
            <a:r>
              <a:rPr lang="hu-HU" b="0" dirty="0" err="1">
                <a:solidFill>
                  <a:srgbClr val="26282A"/>
                </a:solidFill>
                <a:latin typeface="Aptos"/>
              </a:rPr>
              <a:t>connections</a:t>
            </a:r>
            <a:endParaRPr b="0" dirty="0">
              <a:solidFill>
                <a:srgbClr val="26282A"/>
              </a:solidFill>
              <a:latin typeface="Aptos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126479" y="3383279"/>
            <a:ext cx="5074920" cy="1463040"/>
          </a:xfrm>
          <a:prstGeom prst="roundRect">
            <a:avLst/>
          </a:prstGeom>
          <a:solidFill>
            <a:srgbClr val="FFFFFF"/>
          </a:solidFill>
          <a:ln>
            <a:solidFill>
              <a:srgbClr val="E8EF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355078" y="3657599"/>
            <a:ext cx="240343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sz="2000" b="1" cap="all" dirty="0" err="1">
                <a:solidFill>
                  <a:srgbClr val="227E89"/>
                </a:solidFill>
                <a:latin typeface="Aptos"/>
              </a:rPr>
              <a:t>Participation</a:t>
            </a:r>
            <a:endParaRPr sz="2000" b="1" cap="all" dirty="0">
              <a:solidFill>
                <a:srgbClr val="227E89"/>
              </a:solidFill>
              <a:latin typeface="Apto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355079" y="4133087"/>
            <a:ext cx="44805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0" dirty="0" err="1">
                <a:solidFill>
                  <a:srgbClr val="26282A"/>
                </a:solidFill>
                <a:latin typeface="Aptos"/>
              </a:rPr>
              <a:t>TÉRítők</a:t>
            </a:r>
            <a:r>
              <a:rPr lang="en-US" b="0" dirty="0">
                <a:solidFill>
                  <a:srgbClr val="26282A"/>
                </a:solidFill>
                <a:latin typeface="Aptos"/>
              </a:rPr>
              <a:t>: young people as the shapers of the space</a:t>
            </a:r>
            <a:endParaRPr b="0" dirty="0">
              <a:solidFill>
                <a:srgbClr val="26282A"/>
              </a:solidFill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01040" y="5349240"/>
            <a:ext cx="1078992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E78535"/>
                </a:solidFill>
                <a:latin typeface="Aptos"/>
              </a:rPr>
              <a:t>The PONT Youth Club is an initiative currently being developed — and that is precisely why it is a good TANDEM example: a community idea can be shaped and developed along the way</a:t>
            </a:r>
            <a:r>
              <a:rPr sz="2400" b="1" dirty="0">
                <a:solidFill>
                  <a:srgbClr val="E78535"/>
                </a:solidFill>
                <a:latin typeface="Aptos"/>
              </a:rPr>
              <a:t>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1480" y="6473952"/>
            <a:ext cx="292608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dirty="0">
                <a:latin typeface="Aptos"/>
              </a:rPr>
              <a:t>TANDEM • BALATONFŰZFŐ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292840" y="6437376"/>
            <a:ext cx="4114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>
                <a:solidFill>
                  <a:srgbClr val="697074"/>
                </a:solidFill>
                <a:latin typeface="Aptos"/>
              </a:rPr>
              <a:t>08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502920"/>
            <a:ext cx="109728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4200" b="1" dirty="0">
                <a:solidFill>
                  <a:srgbClr val="1C2D41"/>
                </a:solidFill>
                <a:latin typeface="Aptos"/>
              </a:rPr>
              <a:t>AND WHAT ABOUT YOU</a:t>
            </a:r>
            <a:r>
              <a:rPr sz="4200" b="1" dirty="0">
                <a:solidFill>
                  <a:srgbClr val="1C2D41"/>
                </a:solidFill>
                <a:latin typeface="Aptos"/>
              </a:rPr>
              <a:t>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508760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E78535"/>
                </a:solidFill>
                <a:latin typeface="Aptos"/>
              </a:rPr>
              <a:t>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00200" y="1508760"/>
            <a:ext cx="9144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0" dirty="0">
                <a:solidFill>
                  <a:srgbClr val="26282A"/>
                </a:solidFill>
                <a:latin typeface="Aptos"/>
              </a:rPr>
              <a:t>Do you have a local story</a:t>
            </a:r>
            <a:r>
              <a:rPr sz="2400" b="0" dirty="0">
                <a:solidFill>
                  <a:srgbClr val="26282A"/>
                </a:solidFill>
                <a:latin typeface="Aptos"/>
              </a:rPr>
              <a:t>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2258568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E78535"/>
                </a:solidFill>
                <a:latin typeface="Aptos"/>
              </a:rPr>
              <a:t>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00200" y="2258568"/>
            <a:ext cx="9144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0" dirty="0">
                <a:solidFill>
                  <a:srgbClr val="26282A"/>
                </a:solidFill>
                <a:latin typeface="Aptos"/>
              </a:rPr>
              <a:t>Do you have a forgotten place</a:t>
            </a:r>
            <a:r>
              <a:rPr sz="2400" b="0" dirty="0">
                <a:solidFill>
                  <a:srgbClr val="26282A"/>
                </a:solidFill>
                <a:latin typeface="Aptos"/>
              </a:rPr>
              <a:t>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3008376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E78535"/>
                </a:solidFill>
                <a:latin typeface="Aptos"/>
              </a:rPr>
              <a:t>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00200" y="3008376"/>
            <a:ext cx="9144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0" dirty="0">
                <a:solidFill>
                  <a:srgbClr val="26282A"/>
                </a:solidFill>
                <a:latin typeface="Aptos"/>
              </a:rPr>
              <a:t>Is there someone whose knowledge is valuable</a:t>
            </a:r>
            <a:r>
              <a:rPr sz="2400" b="0" dirty="0">
                <a:solidFill>
                  <a:srgbClr val="26282A"/>
                </a:solidFill>
                <a:latin typeface="Aptos"/>
              </a:rPr>
              <a:t>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3758183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E78535"/>
                </a:solidFill>
                <a:latin typeface="Aptos"/>
              </a:rPr>
              <a:t>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3758183"/>
            <a:ext cx="9144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0" dirty="0">
                <a:solidFill>
                  <a:srgbClr val="26282A"/>
                </a:solidFill>
                <a:latin typeface="Aptos"/>
              </a:rPr>
              <a:t>Is there a community that still lacks a space of its own</a:t>
            </a:r>
            <a:r>
              <a:rPr sz="2400" b="0" dirty="0">
                <a:solidFill>
                  <a:srgbClr val="26282A"/>
                </a:solidFill>
                <a:latin typeface="Aptos"/>
              </a:rPr>
              <a:t>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43000" y="4507992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E78535"/>
                </a:solidFill>
                <a:latin typeface="Aptos"/>
              </a:rPr>
              <a:t>•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00200" y="4507992"/>
            <a:ext cx="9144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0" dirty="0">
                <a:solidFill>
                  <a:srgbClr val="26282A"/>
                </a:solidFill>
                <a:latin typeface="Aptos"/>
              </a:rPr>
              <a:t>Do you have an idea that nobody has tried yet</a:t>
            </a:r>
            <a:r>
              <a:rPr sz="2400" b="0" dirty="0">
                <a:solidFill>
                  <a:srgbClr val="26282A"/>
                </a:solidFill>
                <a:latin typeface="Aptos"/>
              </a:rPr>
              <a:t>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5316676"/>
            <a:ext cx="1033272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200" b="1" dirty="0">
                <a:solidFill>
                  <a:srgbClr val="227E89"/>
                </a:solidFill>
                <a:latin typeface="Aptos"/>
              </a:rPr>
              <a:t>In TANDEM, we are not looking for ready-made recipes</a:t>
            </a:r>
            <a:r>
              <a:rPr sz="2200" b="1" dirty="0">
                <a:solidFill>
                  <a:srgbClr val="227E89"/>
                </a:solidFill>
                <a:latin typeface="Aptos"/>
              </a:rPr>
              <a:t>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9620" y="5742432"/>
            <a:ext cx="106527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E78535"/>
                </a:solidFill>
                <a:latin typeface="Aptos"/>
              </a:rPr>
              <a:t>We are looking for ideas that can inspire something new in your own community</a:t>
            </a:r>
            <a:r>
              <a:rPr sz="2400" b="1" dirty="0">
                <a:solidFill>
                  <a:srgbClr val="E78535"/>
                </a:solidFill>
                <a:latin typeface="Aptos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1480" y="6473952"/>
            <a:ext cx="292608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>
                <a:solidFill>
                  <a:srgbClr val="697074"/>
                </a:solidFill>
                <a:latin typeface="Aptos"/>
              </a:rPr>
              <a:t>TANDEM • BALATONFŰZFŐ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292840" y="6437376"/>
            <a:ext cx="4114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>
                <a:solidFill>
                  <a:srgbClr val="697074"/>
                </a:solidFill>
                <a:latin typeface="Aptos"/>
              </a:rPr>
              <a:t>09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2D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914400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FFFFFF"/>
                </a:solidFill>
                <a:latin typeface="Aptos"/>
              </a:rPr>
              <a:t>YOU DON’T HAVE TO DO EVERYTHING AT ONCE.</a:t>
            </a:r>
            <a:endParaRPr sz="3200"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3" name="Oval 2"/>
          <p:cNvSpPr/>
          <p:nvPr/>
        </p:nvSpPr>
        <p:spPr>
          <a:xfrm>
            <a:off x="1920240" y="2011680"/>
            <a:ext cx="1005840" cy="1005840"/>
          </a:xfrm>
          <a:prstGeom prst="ellipse">
            <a:avLst/>
          </a:prstGeom>
          <a:solidFill>
            <a:srgbClr val="227E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920240" y="2267712"/>
            <a:ext cx="10058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3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246120"/>
            <a:ext cx="30175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2000" b="1" dirty="0">
                <a:solidFill>
                  <a:srgbClr val="FFFFFF"/>
                </a:solidFill>
                <a:latin typeface="Aptos"/>
              </a:rPr>
              <a:t>ASK!</a:t>
            </a:r>
            <a:endParaRPr sz="2000"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6" name="Oval 5"/>
          <p:cNvSpPr/>
          <p:nvPr/>
        </p:nvSpPr>
        <p:spPr>
          <a:xfrm>
            <a:off x="5623560" y="2011680"/>
            <a:ext cx="1005840" cy="1005840"/>
          </a:xfrm>
          <a:prstGeom prst="ellipse">
            <a:avLst/>
          </a:prstGeom>
          <a:solidFill>
            <a:srgbClr val="E785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623560" y="2267712"/>
            <a:ext cx="10058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300" b="1">
                <a:solidFill>
                  <a:srgbClr val="1C2D41"/>
                </a:solidFill>
                <a:latin typeface="Aptos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17720" y="3246120"/>
            <a:ext cx="30175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2000" b="1" dirty="0">
                <a:solidFill>
                  <a:srgbClr val="FFFFFF"/>
                </a:solidFill>
                <a:latin typeface="Aptos"/>
              </a:rPr>
              <a:t>CREATE SPACE!</a:t>
            </a:r>
            <a:endParaRPr sz="2000"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9" name="Oval 8"/>
          <p:cNvSpPr/>
          <p:nvPr/>
        </p:nvSpPr>
        <p:spPr>
          <a:xfrm>
            <a:off x="9326880" y="2011680"/>
            <a:ext cx="1005840" cy="100584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326880" y="2267712"/>
            <a:ext cx="10058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300" b="1">
                <a:solidFill>
                  <a:srgbClr val="1C2D41"/>
                </a:solidFill>
                <a:latin typeface="Aptos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21040" y="3246120"/>
            <a:ext cx="30175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2000" b="1" dirty="0">
                <a:solidFill>
                  <a:srgbClr val="FFFFFF"/>
                </a:solidFill>
                <a:latin typeface="Aptos"/>
              </a:rPr>
              <a:t>TRY IT!</a:t>
            </a:r>
            <a:endParaRPr sz="2000"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97280" y="4800600"/>
            <a:ext cx="99669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E78535"/>
                </a:solidFill>
                <a:latin typeface="Aptos"/>
              </a:rPr>
              <a:t>Even a small idea can become a community practice.</a:t>
            </a:r>
            <a:endParaRPr sz="3200" b="1" dirty="0">
              <a:solidFill>
                <a:srgbClr val="E78535"/>
              </a:solidFill>
              <a:latin typeface="Apto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97280" y="5943600"/>
            <a:ext cx="99669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dirty="0">
                <a:solidFill>
                  <a:srgbClr val="FFFFFF"/>
                </a:solidFill>
                <a:latin typeface="Aptos"/>
              </a:rPr>
              <a:t>The project is funded by the European Union.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1480" y="6473952"/>
            <a:ext cx="292608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dirty="0">
                <a:solidFill>
                  <a:srgbClr val="E1E6E7"/>
                </a:solidFill>
                <a:latin typeface="Aptos"/>
              </a:rPr>
              <a:t>TANDEM • BALATONFŰZFŐ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292840" y="6437376"/>
            <a:ext cx="4114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>
                <a:solidFill>
                  <a:srgbClr val="E1E6E7"/>
                </a:solidFill>
                <a:latin typeface="Aptos"/>
              </a:rPr>
              <a:t>10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89C5BD62-55CA-6D04-04F2-DD0B4A70D6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4" y="0"/>
            <a:ext cx="12181426" cy="6858000"/>
          </a:xfrm>
          <a:prstGeom prst="rect">
            <a:avLst/>
          </a:prstGeom>
        </p:spPr>
      </p:pic>
      <p:sp>
        <p:nvSpPr>
          <p:cNvPr id="6" name="Oval 2">
            <a:extLst>
              <a:ext uri="{FF2B5EF4-FFF2-40B4-BE49-F238E27FC236}">
                <a16:creationId xmlns:a16="http://schemas.microsoft.com/office/drawing/2014/main" id="{06776547-BFE3-48F9-493A-C9035F96B844}"/>
              </a:ext>
            </a:extLst>
          </p:cNvPr>
          <p:cNvSpPr/>
          <p:nvPr/>
        </p:nvSpPr>
        <p:spPr>
          <a:xfrm>
            <a:off x="1889759" y="750658"/>
            <a:ext cx="8738546" cy="1456660"/>
          </a:xfrm>
          <a:prstGeom prst="ellipse">
            <a:avLst/>
          </a:prstGeom>
          <a:solidFill>
            <a:srgbClr val="FF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4A04457-FC09-EED2-2770-9E01BD90DFCA}"/>
              </a:ext>
            </a:extLst>
          </p:cNvPr>
          <p:cNvSpPr txBox="1">
            <a:spLocks/>
          </p:cNvSpPr>
          <p:nvPr/>
        </p:nvSpPr>
        <p:spPr>
          <a:xfrm>
            <a:off x="1981199" y="967695"/>
            <a:ext cx="8555666" cy="10225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2800" b="1"/>
            </a:pPr>
            <a:r>
              <a:rPr lang="hu-HU" sz="3600" b="1" dirty="0" err="1">
                <a:solidFill>
                  <a:srgbClr val="800080"/>
                </a:solidFill>
                <a:latin typeface="Georgia" panose="02040502050405020303" pitchFamily="18" charset="0"/>
              </a:rPr>
              <a:t>We</a:t>
            </a:r>
            <a:r>
              <a:rPr lang="hu-HU" sz="3600" b="1" dirty="0">
                <a:solidFill>
                  <a:srgbClr val="800080"/>
                </a:solidFill>
                <a:latin typeface="Georgia" panose="02040502050405020303" pitchFamily="18" charset="0"/>
              </a:rPr>
              <a:t> </a:t>
            </a:r>
            <a:r>
              <a:rPr lang="hu-HU" sz="3600" b="1" dirty="0" err="1">
                <a:solidFill>
                  <a:srgbClr val="800080"/>
                </a:solidFill>
                <a:latin typeface="Georgia" panose="02040502050405020303" pitchFamily="18" charset="0"/>
              </a:rPr>
              <a:t>continue</a:t>
            </a:r>
            <a:r>
              <a:rPr lang="hu-HU" sz="3600" b="1" dirty="0">
                <a:solidFill>
                  <a:srgbClr val="800080"/>
                </a:solidFill>
                <a:latin typeface="Georgia" panose="02040502050405020303" pitchFamily="18" charset="0"/>
              </a:rPr>
              <a:t> in Balatonfűzfő!</a:t>
            </a:r>
          </a:p>
        </p:txBody>
      </p:sp>
      <p:sp>
        <p:nvSpPr>
          <p:cNvPr id="7" name="TextBox 13">
            <a:extLst>
              <a:ext uri="{FF2B5EF4-FFF2-40B4-BE49-F238E27FC236}">
                <a16:creationId xmlns:a16="http://schemas.microsoft.com/office/drawing/2014/main" id="{DD72CF94-931D-F871-FA23-D6C781EAFECC}"/>
              </a:ext>
            </a:extLst>
          </p:cNvPr>
          <p:cNvSpPr txBox="1"/>
          <p:nvPr/>
        </p:nvSpPr>
        <p:spPr>
          <a:xfrm>
            <a:off x="411480" y="6473952"/>
            <a:ext cx="292608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dirty="0">
                <a:solidFill>
                  <a:srgbClr val="800080"/>
                </a:solidFill>
                <a:latin typeface="Aptos"/>
              </a:rPr>
              <a:t>TANDEM • BALATONFŰZFŐ</a:t>
            </a:r>
          </a:p>
        </p:txBody>
      </p:sp>
    </p:spTree>
    <p:extLst>
      <p:ext uri="{BB962C8B-B14F-4D97-AF65-F5344CB8AC3E}">
        <p14:creationId xmlns:p14="http://schemas.microsoft.com/office/powerpoint/2010/main" val="3765316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</TotalTime>
  <Words>506</Words>
  <Application>Microsoft Office PowerPoint</Application>
  <PresentationFormat>Szélesvásznú</PresentationFormat>
  <Paragraphs>95</Paragraphs>
  <Slides>11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11</vt:i4>
      </vt:variant>
    </vt:vector>
  </HeadingPairs>
  <TitlesOfParts>
    <vt:vector size="16" baseType="lpstr">
      <vt:lpstr>Aptos</vt:lpstr>
      <vt:lpstr>Arial</vt:lpstr>
      <vt:lpstr>Calibri</vt:lpstr>
      <vt:lpstr>Georgia</vt:lpstr>
      <vt:lpstr>Office Theme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Nóti Attila</dc:creator>
  <cp:keywords/>
  <dc:description>generated using python-pptx</dc:description>
  <cp:lastModifiedBy>Nóti Attila</cp:lastModifiedBy>
  <cp:revision>24</cp:revision>
  <dcterms:created xsi:type="dcterms:W3CDTF">2013-01-27T09:14:16Z</dcterms:created>
  <dcterms:modified xsi:type="dcterms:W3CDTF">2026-09-18T09:26:57Z</dcterms:modified>
  <cp:category/>
</cp:coreProperties>
</file>