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800080"/>
    <a:srgbClr val="990099"/>
    <a:srgbClr val="CC00CC"/>
    <a:srgbClr val="3A3A3A"/>
    <a:srgbClr val="FFCC00"/>
    <a:srgbClr val="339933"/>
    <a:srgbClr val="99FF99"/>
    <a:srgbClr val="FFFFCC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200" y="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E2E603-A029-4F99-8508-17842603AC90}" type="datetimeFigureOut">
              <a:rPr lang="hu-HU" smtClean="0"/>
              <a:t>2026. 09. 23.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1BC022-115E-4BCB-8302-49BF02E0B3C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37679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1BC022-115E-4BCB-8302-49BF02E0B3CA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88491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67464"/>
            <a:ext cx="12191695" cy="6858000"/>
          </a:xfrm>
          <a:prstGeom prst="rect">
            <a:avLst/>
          </a:prstGeom>
          <a:gradFill flip="none" rotWithShape="1">
            <a:gsLst>
              <a:gs pos="15000">
                <a:srgbClr val="FFFF99">
                  <a:alpha val="98824"/>
                </a:srgbClr>
              </a:gs>
              <a:gs pos="39000">
                <a:srgbClr val="FF7C80"/>
              </a:gs>
              <a:gs pos="64000">
                <a:srgbClr val="99CCFF"/>
              </a:gs>
              <a:gs pos="92000">
                <a:srgbClr val="99FF9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622300"/>
          </a:effectLst>
          <a:scene3d>
            <a:camera prst="orthographicFront">
              <a:rot lat="0" lon="0" rev="10799999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44B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59704"/>
            <a:ext cx="2004075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rPr lang="hu-HU" dirty="0"/>
              <a:t>Balatonfűzfő • GOOD PRACTICE • 2026</a:t>
            </a:r>
            <a:endParaRPr dirty="0"/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E2EBF58B-37FF-E9ED-1076-BAAC9FCE0D26}"/>
              </a:ext>
            </a:extLst>
          </p:cNvPr>
          <p:cNvSpPr txBox="1"/>
          <p:nvPr/>
        </p:nvSpPr>
        <p:spPr>
          <a:xfrm>
            <a:off x="162880" y="4962801"/>
            <a:ext cx="1186593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400" b="1">
                <a:solidFill>
                  <a:srgbClr val="244B66"/>
                </a:solidFill>
              </a:defRPr>
            </a:pPr>
            <a:r>
              <a:rPr lang="hu-HU" sz="3000" dirty="0">
                <a:solidFill>
                  <a:srgbClr val="9900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„SULIVÁRÓ”/”</a:t>
            </a:r>
            <a:r>
              <a:rPr lang="hu-HU" sz="3000" cap="all" dirty="0" err="1">
                <a:solidFill>
                  <a:srgbClr val="9900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School</a:t>
            </a:r>
            <a:r>
              <a:rPr lang="hu-HU" sz="3000" cap="all" dirty="0">
                <a:solidFill>
                  <a:srgbClr val="9900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hu-HU" sz="3000" cap="all" dirty="0" err="1">
                <a:solidFill>
                  <a:srgbClr val="9900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Welcome</a:t>
            </a:r>
            <a:r>
              <a:rPr lang="hu-HU" sz="3000" cap="all" dirty="0">
                <a:solidFill>
                  <a:srgbClr val="9900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”</a:t>
            </a:r>
          </a:p>
          <a:p>
            <a:pPr algn="ctr">
              <a:defRPr sz="3400" b="1">
                <a:solidFill>
                  <a:srgbClr val="244B66"/>
                </a:solidFill>
              </a:defRPr>
            </a:pPr>
            <a:r>
              <a:rPr lang="en-US" sz="3000" dirty="0">
                <a:solidFill>
                  <a:srgbClr val="9900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when school already feels familiar in kindergarten</a:t>
            </a:r>
            <a:endParaRPr sz="3000" dirty="0">
              <a:solidFill>
                <a:srgbClr val="99009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" name="Ábra 9">
            <a:extLst>
              <a:ext uri="{FF2B5EF4-FFF2-40B4-BE49-F238E27FC236}">
                <a16:creationId xmlns:a16="http://schemas.microsoft.com/office/drawing/2014/main" id="{3370366B-FEEB-7877-45C2-EDB0945E62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2866" y="389304"/>
            <a:ext cx="2705960" cy="1800000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4EB831DD-F179-0832-D6D9-1A17006CA9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0480" y="389304"/>
            <a:ext cx="1800000" cy="1800000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271A711A-F0FB-7F4A-E87A-A48847CA0B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1360" y="2027237"/>
            <a:ext cx="3848972" cy="2880000"/>
          </a:xfrm>
          <a:prstGeom prst="rect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57C81086-834B-8E5F-E57E-9D47510E2E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360" y="389304"/>
            <a:ext cx="4039717" cy="90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61014" y="378470"/>
            <a:ext cx="682590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244B66"/>
                </a:solidFill>
              </a:defRPr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It started with a simple question</a:t>
            </a:r>
            <a:endParaRPr dirty="0">
              <a:solidFill>
                <a:schemeClr val="accent4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1429" y="1028030"/>
            <a:ext cx="87450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5A5A5A"/>
                </a:solidFill>
              </a:defRPr>
            </a:pP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What happens when school is NOT an unfamiliar place</a:t>
            </a:r>
            <a:r>
              <a:rPr sz="2000" b="1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03980" y="1554480"/>
            <a:ext cx="4266000" cy="4023360"/>
          </a:xfrm>
          <a:prstGeom prst="roundRect">
            <a:avLst>
              <a:gd name="adj" fmla="val 50000"/>
            </a:avLst>
          </a:prstGeom>
          <a:solidFill>
            <a:srgbClr val="F2F7F9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spcBef>
                <a:spcPts val="1200"/>
              </a:spcBef>
              <a:defRPr sz="1600" b="1">
                <a:solidFill>
                  <a:srgbClr val="244B66"/>
                </a:solidFill>
              </a:defRPr>
            </a:pPr>
            <a:r>
              <a:rPr lang="en-US" sz="2500" b="1" dirty="0">
                <a:solidFill>
                  <a:srgbClr val="244B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CHILD</a:t>
            </a:r>
          </a:p>
          <a:p>
            <a:pPr algn="ctr">
              <a:spcBef>
                <a:spcPts val="1200"/>
              </a:spcBef>
              <a:defRPr sz="1200">
                <a:solidFill>
                  <a:srgbClr val="373737"/>
                </a:solidFill>
              </a:defRPr>
            </a:pPr>
            <a:r>
              <a:rPr lang="en-US" sz="1900" dirty="0">
                <a:latin typeface="Verdana" panose="020B0604030504040204" pitchFamily="34" charset="0"/>
                <a:ea typeface="Verdana" panose="020B0604030504040204" pitchFamily="34" charset="0"/>
              </a:rPr>
              <a:t>Gets to know the new environment</a:t>
            </a:r>
          </a:p>
          <a:p>
            <a:pPr algn="ctr">
              <a:spcBef>
                <a:spcPts val="1200"/>
              </a:spcBef>
              <a:defRPr sz="1200">
                <a:solidFill>
                  <a:srgbClr val="373737"/>
                </a:solidFill>
              </a:defRPr>
            </a:pPr>
            <a:r>
              <a:rPr lang="en-US" sz="1900" dirty="0">
                <a:latin typeface="Verdana" panose="020B0604030504040204" pitchFamily="34" charset="0"/>
                <a:ea typeface="Verdana" panose="020B0604030504040204" pitchFamily="34" charset="0"/>
              </a:rPr>
              <a:t>Gains positive experiences</a:t>
            </a:r>
          </a:p>
          <a:p>
            <a:pPr algn="ctr">
              <a:spcBef>
                <a:spcPts val="1200"/>
              </a:spcBef>
              <a:defRPr sz="1200">
                <a:solidFill>
                  <a:srgbClr val="373737"/>
                </a:solidFill>
              </a:defRPr>
            </a:pPr>
            <a:r>
              <a:rPr lang="en-US" sz="1900" dirty="0">
                <a:latin typeface="Verdana" panose="020B0604030504040204" pitchFamily="34" charset="0"/>
                <a:ea typeface="Verdana" panose="020B0604030504040204" pitchFamily="34" charset="0"/>
              </a:rPr>
              <a:t>Can ask questions and explore</a:t>
            </a:r>
          </a:p>
          <a:p>
            <a:pPr algn="ctr">
              <a:spcBef>
                <a:spcPts val="1200"/>
              </a:spcBef>
              <a:defRPr sz="1200">
                <a:solidFill>
                  <a:srgbClr val="373737"/>
                </a:solidFill>
              </a:defRPr>
            </a:pPr>
            <a:r>
              <a:rPr lang="en-US" sz="1900" dirty="0">
                <a:latin typeface="Verdana" panose="020B0604030504040204" pitchFamily="34" charset="0"/>
                <a:ea typeface="Verdana" panose="020B0604030504040204" pitchFamily="34" charset="0"/>
              </a:rPr>
              <a:t>Develops a sense of security</a:t>
            </a:r>
          </a:p>
          <a:p>
            <a:pPr algn="ctr">
              <a:spcBef>
                <a:spcPts val="1200"/>
              </a:spcBef>
              <a:defRPr sz="1200">
                <a:solidFill>
                  <a:srgbClr val="373737"/>
                </a:solidFill>
              </a:defRPr>
            </a:pPr>
            <a:endParaRPr sz="19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025154" y="1554480"/>
            <a:ext cx="4266000" cy="4023360"/>
          </a:xfrm>
          <a:prstGeom prst="roundRect">
            <a:avLst>
              <a:gd name="adj" fmla="val 50000"/>
            </a:avLst>
          </a:prstGeom>
          <a:solidFill>
            <a:srgbClr val="F2F7F9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spcBef>
                <a:spcPts val="1200"/>
              </a:spcBef>
              <a:defRPr sz="1200">
                <a:solidFill>
                  <a:srgbClr val="373737"/>
                </a:solidFill>
              </a:defRPr>
            </a:pPr>
            <a:r>
              <a:rPr lang="en-US" sz="2500" b="1" dirty="0">
                <a:solidFill>
                  <a:srgbClr val="244B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FAMILY</a:t>
            </a:r>
          </a:p>
          <a:p>
            <a:pPr algn="ctr">
              <a:spcBef>
                <a:spcPts val="1200"/>
              </a:spcBef>
              <a:defRPr sz="1200">
                <a:solidFill>
                  <a:srgbClr val="373737"/>
                </a:solidFill>
              </a:defRPr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Can get involved</a:t>
            </a:r>
          </a:p>
          <a:p>
            <a:pPr algn="ctr">
              <a:spcBef>
                <a:spcPts val="1200"/>
              </a:spcBef>
              <a:defRPr sz="1200">
                <a:solidFill>
                  <a:srgbClr val="373737"/>
                </a:solidFill>
              </a:defRPr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Gets to know the school</a:t>
            </a:r>
          </a:p>
          <a:p>
            <a:pPr algn="ctr">
              <a:spcBef>
                <a:spcPts val="1200"/>
              </a:spcBef>
              <a:defRPr sz="1200">
                <a:solidFill>
                  <a:srgbClr val="373737"/>
                </a:solidFill>
              </a:defRPr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Makes the decision and transition easier</a:t>
            </a:r>
          </a:p>
          <a:p>
            <a:pPr algn="ctr">
              <a:spcBef>
                <a:spcPts val="1200"/>
              </a:spcBef>
              <a:defRPr sz="1200">
                <a:solidFill>
                  <a:srgbClr val="373737"/>
                </a:solidFill>
              </a:defRPr>
            </a:pPr>
            <a:endParaRPr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621929" y="1554480"/>
            <a:ext cx="4265782" cy="4023360"/>
          </a:xfrm>
          <a:prstGeom prst="roundRect">
            <a:avLst>
              <a:gd name="adj" fmla="val 50000"/>
            </a:avLst>
          </a:prstGeom>
          <a:solidFill>
            <a:srgbClr val="F2F7F9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spcBef>
                <a:spcPts val="1200"/>
              </a:spcBef>
              <a:defRPr sz="1200">
                <a:solidFill>
                  <a:srgbClr val="373737"/>
                </a:solidFill>
              </a:defRPr>
            </a:pPr>
            <a:r>
              <a:rPr lang="en-US" sz="2500" b="1" dirty="0">
                <a:solidFill>
                  <a:srgbClr val="244B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EDUCATORS</a:t>
            </a:r>
          </a:p>
          <a:p>
            <a:pPr algn="ctr">
              <a:spcBef>
                <a:spcPts val="1200"/>
              </a:spcBef>
              <a:defRPr sz="1200">
                <a:solidFill>
                  <a:srgbClr val="373737"/>
                </a:solidFill>
              </a:defRPr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Coordinate their work</a:t>
            </a:r>
          </a:p>
          <a:p>
            <a:pPr algn="ctr">
              <a:spcBef>
                <a:spcPts val="1200"/>
              </a:spcBef>
              <a:defRPr sz="1200">
                <a:solidFill>
                  <a:srgbClr val="373737"/>
                </a:solidFill>
              </a:defRPr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Get to know each other’s practices</a:t>
            </a:r>
          </a:p>
          <a:p>
            <a:pPr algn="ctr">
              <a:spcBef>
                <a:spcPts val="1200"/>
              </a:spcBef>
              <a:defRPr sz="1200">
                <a:solidFill>
                  <a:srgbClr val="373737"/>
                </a:solidFill>
              </a:defRPr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Jointly support the child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44B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FB2EE839-7FFC-0978-4967-FCA945F45433}"/>
              </a:ext>
            </a:extLst>
          </p:cNvPr>
          <p:cNvSpPr txBox="1"/>
          <p:nvPr/>
        </p:nvSpPr>
        <p:spPr>
          <a:xfrm>
            <a:off x="594360" y="6559704"/>
            <a:ext cx="2004075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rPr lang="hu-HU" dirty="0"/>
              <a:t>Balatonfűzfő • GOOD PRACTICE • 2026</a:t>
            </a:r>
            <a:endParaRPr dirty="0"/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139446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244B66"/>
                </a:solidFill>
              </a:defRPr>
            </a:pPr>
            <a:r>
              <a:rPr lang="hu-HU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„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SULIVÁRÓ</a:t>
            </a:r>
            <a:r>
              <a:rPr lang="hu-HU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”/”SCHOOL WELCOME”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is not a single event</a:t>
            </a:r>
            <a:endParaRPr lang="pt-BR" dirty="0">
              <a:solidFill>
                <a:schemeClr val="accent4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3174" y="851440"/>
            <a:ext cx="12450726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5A5A5A"/>
                </a:solidFill>
              </a:defRPr>
            </a:pPr>
            <a:r>
              <a:rPr lang="en-US" sz="1900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IT IS A JOINT PROJECT WITH THE PRIMARY SCHOOL THAT COVERS THE ENTIRE SCHOOL YEAR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577840" y="1417320"/>
            <a:ext cx="5486400" cy="1051560"/>
          </a:xfrm>
          <a:prstGeom prst="roundRect">
            <a:avLst/>
          </a:prstGeom>
          <a:solidFill>
            <a:srgbClr val="F2F7F9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600" b="1">
                <a:solidFill>
                  <a:srgbClr val="244B66"/>
                </a:solidFill>
              </a:defRPr>
            </a:pPr>
            <a:r>
              <a:rPr lang="en-US" sz="2000" dirty="0">
                <a:solidFill>
                  <a:srgbClr val="FFCC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1. Getting to know each other</a:t>
            </a:r>
            <a:endParaRPr lang="hu-HU" sz="2000" dirty="0">
              <a:solidFill>
                <a:srgbClr val="FFCC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spcAft>
                <a:spcPts val="500"/>
              </a:spcAft>
              <a:defRPr sz="1200">
                <a:solidFill>
                  <a:srgbClr val="373737"/>
                </a:solidFill>
              </a:defRPr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School visits, cultural activities and personal connections</a:t>
            </a:r>
            <a:endParaRPr lang="hu-HU"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577840" y="2651760"/>
            <a:ext cx="5486400" cy="1051560"/>
          </a:xfrm>
          <a:prstGeom prst="roundRect">
            <a:avLst/>
          </a:prstGeom>
          <a:solidFill>
            <a:srgbClr val="F2F7F9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600" b="1">
                <a:solidFill>
                  <a:srgbClr val="244B66"/>
                </a:solidFill>
              </a:defRPr>
            </a:pPr>
            <a:r>
              <a:rPr lang="hu-HU" sz="20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2. Building </a:t>
            </a:r>
            <a:r>
              <a:rPr lang="hu-HU" sz="2000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connections</a:t>
            </a:r>
            <a:endParaRPr sz="20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spcAft>
                <a:spcPts val="500"/>
              </a:spcAft>
              <a:defRPr sz="1200">
                <a:solidFill>
                  <a:srgbClr val="373737"/>
                </a:solidFill>
              </a:defRPr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Cooperation between kindergarten and primary school teachers</a:t>
            </a:r>
            <a:endParaRPr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577840" y="3886200"/>
            <a:ext cx="5486400" cy="1051560"/>
          </a:xfrm>
          <a:prstGeom prst="roundRect">
            <a:avLst/>
          </a:prstGeom>
          <a:solidFill>
            <a:srgbClr val="F2F7F9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600" b="1">
                <a:solidFill>
                  <a:srgbClr val="244B66"/>
                </a:solidFill>
              </a:defRPr>
            </a:pPr>
            <a:r>
              <a:rPr lang="hu-HU" sz="20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3. </a:t>
            </a:r>
            <a:r>
              <a:rPr lang="hu-HU" sz="2000" dirty="0" err="1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Parental</a:t>
            </a:r>
            <a:r>
              <a:rPr lang="hu-HU" sz="20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hu-HU" sz="2000" dirty="0" err="1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involvement</a:t>
            </a:r>
            <a:endParaRPr sz="2000" dirty="0">
              <a:solidFill>
                <a:schemeClr val="tx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spcAft>
                <a:spcPts val="500"/>
              </a:spcAft>
              <a:defRPr sz="1200">
                <a:solidFill>
                  <a:srgbClr val="373737"/>
                </a:solidFill>
              </a:defRPr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The family is not an outsider, but a partner</a:t>
            </a:r>
            <a:endParaRPr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577840" y="5120640"/>
            <a:ext cx="5486400" cy="914400"/>
          </a:xfrm>
          <a:prstGeom prst="roundRect">
            <a:avLst/>
          </a:prstGeom>
          <a:solidFill>
            <a:srgbClr val="F2F7F9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600" b="1">
                <a:solidFill>
                  <a:srgbClr val="244B66"/>
                </a:solidFill>
              </a:defRPr>
            </a:pPr>
            <a:r>
              <a:rPr lang="hu-HU" sz="2000" dirty="0">
                <a:solidFill>
                  <a:srgbClr val="33993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4. </a:t>
            </a:r>
            <a:r>
              <a:rPr lang="hu-HU" sz="2000" dirty="0" err="1">
                <a:solidFill>
                  <a:srgbClr val="33993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Follow-up</a:t>
            </a:r>
            <a:endParaRPr lang="hu-HU" sz="2000" dirty="0">
              <a:solidFill>
                <a:srgbClr val="33993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spcAft>
                <a:spcPts val="500"/>
              </a:spcAft>
              <a:defRPr sz="1200">
                <a:solidFill>
                  <a:srgbClr val="373737"/>
                </a:solidFill>
              </a:defRPr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The kindergarten keeps track of the child’s adjustment</a:t>
            </a:r>
            <a:endParaRPr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44B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Kép 11">
            <a:extLst>
              <a:ext uri="{FF2B5EF4-FFF2-40B4-BE49-F238E27FC236}">
                <a16:creationId xmlns:a16="http://schemas.microsoft.com/office/drawing/2014/main" id="{584BC617-6AB6-5534-64DF-B3BDB0444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2397740"/>
            <a:ext cx="4680000" cy="2633899"/>
          </a:xfrm>
          <a:prstGeom prst="rect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</p:pic>
      <p:sp>
        <p:nvSpPr>
          <p:cNvPr id="13" name="TextBox 5">
            <a:extLst>
              <a:ext uri="{FF2B5EF4-FFF2-40B4-BE49-F238E27FC236}">
                <a16:creationId xmlns:a16="http://schemas.microsoft.com/office/drawing/2014/main" id="{980F5EE8-5AA9-ECEF-A170-F6282B617193}"/>
              </a:ext>
            </a:extLst>
          </p:cNvPr>
          <p:cNvSpPr txBox="1"/>
          <p:nvPr/>
        </p:nvSpPr>
        <p:spPr>
          <a:xfrm>
            <a:off x="594360" y="6559704"/>
            <a:ext cx="2004075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rPr lang="hu-HU" dirty="0"/>
              <a:t>Balatonfűzfő • GOOD PRACTICE • 2026</a:t>
            </a:r>
            <a:endParaRPr dirty="0"/>
          </a:p>
        </p:txBody>
      </p: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38282" y="312450"/>
            <a:ext cx="491512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244B66"/>
                </a:solidFill>
              </a:defRPr>
            </a:pPr>
            <a:r>
              <a:rPr lang="en-US" sz="2800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What is the real result?</a:t>
            </a:r>
            <a:endParaRPr sz="2800" dirty="0">
              <a:solidFill>
                <a:schemeClr val="accent4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11771" y="910724"/>
            <a:ext cx="916815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solidFill>
                  <a:srgbClr val="5A5A5A"/>
                </a:solidFill>
              </a:defRPr>
            </a:pPr>
            <a:r>
              <a:rPr lang="en-US" sz="2000" cap="all" dirty="0">
                <a:latin typeface="Verdana" panose="020B0604030504040204" pitchFamily="34" charset="0"/>
                <a:ea typeface="Verdana" panose="020B0604030504040204" pitchFamily="34" charset="0"/>
              </a:rPr>
              <a:t>Not that the child should become a “schoolchild” sooner.</a:t>
            </a:r>
            <a:endParaRPr sz="2000" cap="al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40243" y="1649596"/>
            <a:ext cx="6602818" cy="4297680"/>
          </a:xfrm>
          <a:prstGeom prst="roundRect">
            <a:avLst/>
          </a:prstGeom>
          <a:solidFill>
            <a:srgbClr val="F2F7F9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600" b="1">
                <a:solidFill>
                  <a:srgbClr val="244B66"/>
                </a:solidFill>
              </a:defRPr>
            </a:pPr>
            <a:r>
              <a:rPr lang="hu-HU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But</a:t>
            </a:r>
            <a:r>
              <a:rPr lang="hu-HU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hu-HU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that</a:t>
            </a:r>
            <a:r>
              <a:rPr lang="hu-HU" sz="2000" dirty="0">
                <a:latin typeface="Verdana" panose="020B0604030504040204" pitchFamily="34" charset="0"/>
                <a:ea typeface="Verdana" panose="020B0604030504040204" pitchFamily="34" charset="0"/>
              </a:rPr>
              <a:t>…</a:t>
            </a:r>
          </a:p>
          <a:p>
            <a:pPr marL="342900" indent="-342900" algn="ctr">
              <a:spcBef>
                <a:spcPts val="2400"/>
              </a:spcBef>
              <a:buFont typeface="Wingdings" panose="05000000000000000000" pitchFamily="2" charset="2"/>
              <a:buChar char="v"/>
              <a:defRPr sz="1200">
                <a:solidFill>
                  <a:srgbClr val="373737"/>
                </a:solidFill>
              </a:defRPr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the name of the school already sounds familiar</a:t>
            </a:r>
            <a:endParaRPr lang="hu-HU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 algn="ctr">
              <a:spcBef>
                <a:spcPts val="1200"/>
              </a:spcBef>
              <a:buFont typeface="Wingdings" panose="05000000000000000000" pitchFamily="2" charset="2"/>
              <a:buChar char="v"/>
              <a:defRPr sz="1200">
                <a:solidFill>
                  <a:srgbClr val="373737"/>
                </a:solidFill>
              </a:defRPr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the child knows where they are going</a:t>
            </a:r>
            <a:endParaRPr lang="hu-HU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 algn="ctr">
              <a:spcBef>
                <a:spcPts val="1200"/>
              </a:spcBef>
              <a:buFont typeface="Wingdings" panose="05000000000000000000" pitchFamily="2" charset="2"/>
              <a:buChar char="v"/>
              <a:defRPr sz="1200">
                <a:solidFill>
                  <a:srgbClr val="373737"/>
                </a:solidFill>
              </a:defRPr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parents know who they can talk to</a:t>
            </a:r>
            <a:endParaRPr lang="hu-HU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 algn="ctr">
              <a:spcBef>
                <a:spcPts val="1200"/>
              </a:spcBef>
              <a:buFont typeface="Wingdings" panose="05000000000000000000" pitchFamily="2" charset="2"/>
              <a:buChar char="v"/>
              <a:defRPr sz="1200">
                <a:solidFill>
                  <a:srgbClr val="373737"/>
                </a:solidFill>
              </a:defRPr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educators understand each other’s perspectives</a:t>
            </a:r>
            <a:endParaRPr lang="hu-HU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 algn="ctr">
              <a:spcBef>
                <a:spcPts val="1200"/>
              </a:spcBef>
              <a:buFont typeface="Wingdings" panose="05000000000000000000" pitchFamily="2" charset="2"/>
              <a:buChar char="v"/>
              <a:defRPr sz="1200">
                <a:solidFill>
                  <a:srgbClr val="373737"/>
                </a:solidFill>
              </a:defRPr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the transition becomes a shared story</a:t>
            </a:r>
            <a:endParaRPr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44B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AB1B0BCB-3E79-2727-03D1-FE2997BDA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6837" y="2256796"/>
            <a:ext cx="4624920" cy="3083280"/>
          </a:xfrm>
          <a:prstGeom prst="rect">
            <a:avLst/>
          </a:prstGeom>
          <a:ln w="22225">
            <a:solidFill>
              <a:srgbClr val="000066"/>
            </a:solidFill>
          </a:ln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14C0CCB4-648F-13D9-68BE-3C91001F3512}"/>
              </a:ext>
            </a:extLst>
          </p:cNvPr>
          <p:cNvSpPr txBox="1"/>
          <p:nvPr/>
        </p:nvSpPr>
        <p:spPr>
          <a:xfrm>
            <a:off x="594360" y="6559704"/>
            <a:ext cx="2004075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rPr lang="hu-HU" dirty="0"/>
              <a:t>Balatonfűzfő • GOOD PRACTICE • 2026</a:t>
            </a:r>
            <a:endParaRPr dirty="0"/>
          </a:p>
        </p:txBody>
      </p:sp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4145" y="482620"/>
            <a:ext cx="945322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244B66"/>
                </a:solidFill>
              </a:defRPr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Why can it be adapted by other communities?</a:t>
            </a:r>
            <a:endParaRPr dirty="0">
              <a:solidFill>
                <a:schemeClr val="accent4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731520" y="1463040"/>
            <a:ext cx="3383280" cy="4114800"/>
          </a:xfrm>
          <a:prstGeom prst="roundRect">
            <a:avLst/>
          </a:prstGeom>
          <a:solidFill>
            <a:srgbClr val="CCFFCC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600" b="1">
                <a:solidFill>
                  <a:srgbClr val="244B66"/>
                </a:solidFill>
              </a:defRPr>
            </a:pPr>
            <a:r>
              <a:rPr lang="hu-HU" sz="2000" cap="small" dirty="0">
                <a:latin typeface="Verdana" panose="020B0604030504040204" pitchFamily="34" charset="0"/>
                <a:ea typeface="Verdana" panose="020B0604030504040204" pitchFamily="34" charset="0"/>
              </a:rPr>
              <a:t>LOW RESOURCE REQUIREMENTS</a:t>
            </a:r>
            <a:endParaRPr sz="2000" cap="small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spcBef>
                <a:spcPts val="1800"/>
              </a:spcBef>
              <a:defRPr sz="1200">
                <a:solidFill>
                  <a:srgbClr val="373737"/>
                </a:solidFill>
              </a:defRPr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No new building is needed.</a:t>
            </a:r>
            <a:endParaRPr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spcBef>
                <a:spcPts val="1800"/>
              </a:spcBef>
              <a:defRPr sz="1200">
                <a:solidFill>
                  <a:srgbClr val="373737"/>
                </a:solidFill>
              </a:defRPr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No complicated system is needed.</a:t>
            </a:r>
            <a:endParaRPr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spcBef>
                <a:spcPts val="1800"/>
              </a:spcBef>
              <a:defRPr sz="1200">
                <a:solidFill>
                  <a:srgbClr val="373737"/>
                </a:solidFill>
              </a:defRPr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Above all, it requires time, attention and cooperation.</a:t>
            </a:r>
            <a:endParaRPr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389120" y="1463040"/>
            <a:ext cx="3383280" cy="4114800"/>
          </a:xfrm>
          <a:prstGeom prst="roundRect">
            <a:avLst/>
          </a:prstGeom>
          <a:solidFill>
            <a:srgbClr val="CCECFF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600" b="1">
                <a:solidFill>
                  <a:srgbClr val="244B66"/>
                </a:solidFill>
              </a:defRPr>
            </a:pPr>
            <a:r>
              <a:rPr lang="hu-HU" sz="2000" b="1" cap="small" dirty="0">
                <a:solidFill>
                  <a:srgbClr val="244B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ADAPTABLE TO LOCAL NEEDS</a:t>
            </a:r>
            <a:endParaRPr sz="2000" b="1" cap="small" dirty="0">
              <a:solidFill>
                <a:srgbClr val="244B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spcBef>
                <a:spcPts val="1800"/>
              </a:spcBef>
              <a:defRPr sz="1200">
                <a:solidFill>
                  <a:srgbClr val="373737"/>
                </a:solidFill>
              </a:defRPr>
            </a:pPr>
            <a:r>
              <a:rPr lang="en-US" sz="2000" dirty="0">
                <a:solidFill>
                  <a:srgbClr val="37373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name of the </a:t>
            </a:r>
            <a:r>
              <a:rPr lang="en-US" sz="2000" dirty="0" err="1">
                <a:solidFill>
                  <a:srgbClr val="37373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programme</a:t>
            </a:r>
            <a:r>
              <a:rPr lang="en-US" sz="2000" dirty="0">
                <a:solidFill>
                  <a:srgbClr val="37373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can be different,</a:t>
            </a:r>
            <a:endParaRPr sz="2000" dirty="0">
              <a:solidFill>
                <a:srgbClr val="373737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spcBef>
                <a:spcPts val="1800"/>
              </a:spcBef>
              <a:defRPr sz="1200">
                <a:solidFill>
                  <a:srgbClr val="373737"/>
                </a:solidFill>
              </a:defRPr>
            </a:pPr>
            <a:r>
              <a:rPr lang="en-US" sz="2000" dirty="0">
                <a:solidFill>
                  <a:srgbClr val="37373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as can the location or the range of activities –</a:t>
            </a:r>
            <a:endParaRPr sz="2000" dirty="0">
              <a:solidFill>
                <a:srgbClr val="373737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spcBef>
                <a:spcPts val="1800"/>
              </a:spcBef>
              <a:defRPr sz="1200">
                <a:solidFill>
                  <a:srgbClr val="373737"/>
                </a:solidFill>
              </a:defRPr>
            </a:pPr>
            <a:r>
              <a:rPr lang="en-US" sz="2000" dirty="0">
                <a:solidFill>
                  <a:srgbClr val="37373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underlying approach remains the same</a:t>
            </a:r>
            <a:endParaRPr sz="2000" dirty="0">
              <a:solidFill>
                <a:srgbClr val="373737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046720" y="1463040"/>
            <a:ext cx="3383280" cy="4114800"/>
          </a:xfrm>
          <a:prstGeom prst="roundRect">
            <a:avLst/>
          </a:prstGeom>
          <a:solidFill>
            <a:srgbClr val="FFFFCC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600" b="1">
                <a:solidFill>
                  <a:srgbClr val="244B66"/>
                </a:solidFill>
              </a:defRPr>
            </a:pPr>
            <a:r>
              <a:rPr lang="hu-HU" sz="2000" b="1" cap="small" dirty="0">
                <a:solidFill>
                  <a:srgbClr val="244B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BUILDS COMMUNITY</a:t>
            </a:r>
            <a:endParaRPr sz="2000" b="1" cap="small" dirty="0">
              <a:solidFill>
                <a:srgbClr val="244B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spcBef>
                <a:spcPts val="3000"/>
              </a:spcBef>
              <a:defRPr sz="1200">
                <a:solidFill>
                  <a:srgbClr val="373737"/>
                </a:solidFill>
              </a:defRPr>
            </a:pPr>
            <a:r>
              <a:rPr lang="hu-HU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Child</a:t>
            </a:r>
            <a:r>
              <a:rPr lang="hu-HU" sz="2000" dirty="0">
                <a:latin typeface="Verdana" panose="020B0604030504040204" pitchFamily="34" charset="0"/>
                <a:ea typeface="Verdana" panose="020B0604030504040204" pitchFamily="34" charset="0"/>
              </a:rPr>
              <a:t> + </a:t>
            </a:r>
            <a:r>
              <a:rPr lang="hu-HU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family</a:t>
            </a:r>
            <a:r>
              <a:rPr lang="hu-HU" sz="2000" dirty="0">
                <a:latin typeface="Verdana" panose="020B0604030504040204" pitchFamily="34" charset="0"/>
                <a:ea typeface="Verdana" panose="020B0604030504040204" pitchFamily="34" charset="0"/>
              </a:rPr>
              <a:t> + </a:t>
            </a:r>
            <a:r>
              <a:rPr lang="hu-HU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kindergarten</a:t>
            </a:r>
            <a:r>
              <a:rPr lang="hu-HU" sz="2000" dirty="0">
                <a:latin typeface="Verdana" panose="020B0604030504040204" pitchFamily="34" charset="0"/>
                <a:ea typeface="Verdana" panose="020B0604030504040204" pitchFamily="34" charset="0"/>
              </a:rPr>
              <a:t> + </a:t>
            </a:r>
            <a:r>
              <a:rPr lang="hu-HU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school</a:t>
            </a:r>
            <a:endParaRPr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spcBef>
                <a:spcPts val="3000"/>
              </a:spcBef>
              <a:defRPr sz="1200">
                <a:solidFill>
                  <a:srgbClr val="373737"/>
                </a:solidFill>
              </a:defRPr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become part of the same process.</a:t>
            </a:r>
            <a:endParaRPr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44B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20DAE0AD-4D8F-6ABD-AED9-9DB19D83C85E}"/>
              </a:ext>
            </a:extLst>
          </p:cNvPr>
          <p:cNvSpPr txBox="1"/>
          <p:nvPr/>
        </p:nvSpPr>
        <p:spPr>
          <a:xfrm>
            <a:off x="594360" y="6559704"/>
            <a:ext cx="2004075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rPr lang="hu-HU" dirty="0"/>
              <a:t>Balatonfűzfő • GOOD PRACTICE • 2026</a:t>
            </a:r>
            <a:endParaRPr dirty="0"/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88543" y="320040"/>
            <a:ext cx="518443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244B66"/>
                </a:solidFill>
              </a:defRPr>
            </a:pPr>
            <a:r>
              <a:rPr lang="en-US" sz="2800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What we learned from it</a:t>
            </a:r>
            <a:endParaRPr sz="2800" dirty="0">
              <a:solidFill>
                <a:schemeClr val="accent4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96297" y="913223"/>
            <a:ext cx="636892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solidFill>
                  <a:srgbClr val="5A5A5A"/>
                </a:solidFill>
              </a:defRPr>
            </a:pPr>
            <a:r>
              <a:rPr lang="en-US" sz="2400" cap="all" dirty="0">
                <a:solidFill>
                  <a:schemeClr val="accent4">
                    <a:lumMod val="50000"/>
                  </a:schemeClr>
                </a:solidFill>
              </a:rPr>
              <a:t>A GOOD TRANSITION IS BUILT ON RELATIONSHIPS</a:t>
            </a:r>
            <a:endParaRPr sz="2400" cap="all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22960" y="1554480"/>
            <a:ext cx="10515600" cy="1005840"/>
          </a:xfrm>
          <a:prstGeom prst="roundRect">
            <a:avLst/>
          </a:prstGeom>
          <a:solidFill>
            <a:srgbClr val="339933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600" b="1">
                <a:solidFill>
                  <a:srgbClr val="244B66"/>
                </a:solidFill>
              </a:defRPr>
            </a:pPr>
            <a:r>
              <a:rPr lang="hu-HU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MEETING</a:t>
            </a:r>
            <a:endParaRPr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Aft>
                <a:spcPts val="500"/>
              </a:spcAft>
              <a:defRPr sz="1200">
                <a:solidFill>
                  <a:srgbClr val="373737"/>
                </a:solidFill>
              </a:defRPr>
            </a:pPr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First, we get to know each other.</a:t>
            </a:r>
            <a:endParaRPr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22960" y="2743200"/>
            <a:ext cx="10515600" cy="100584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600" b="1">
                <a:solidFill>
                  <a:srgbClr val="244B66"/>
                </a:solidFill>
              </a:defRPr>
            </a:pPr>
            <a:r>
              <a:rPr lang="hu-HU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EXPERIENCE</a:t>
            </a:r>
            <a:endParaRPr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Aft>
                <a:spcPts val="500"/>
              </a:spcAft>
              <a:defRPr sz="1200">
                <a:solidFill>
                  <a:srgbClr val="373737"/>
                </a:solidFill>
              </a:defRPr>
            </a:pPr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Positive experiences reduce the fear of the unknown.</a:t>
            </a:r>
            <a:endParaRPr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22960" y="3931920"/>
            <a:ext cx="10515600" cy="1005840"/>
          </a:xfrm>
          <a:prstGeom prst="roundRect">
            <a:avLst/>
          </a:prstGeom>
          <a:solidFill>
            <a:srgbClr val="FF0000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600" b="1">
                <a:solidFill>
                  <a:srgbClr val="244B66"/>
                </a:solidFill>
              </a:defRPr>
            </a:pPr>
            <a:r>
              <a:rPr lang="hu-HU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TRUST</a:t>
            </a:r>
            <a:endParaRPr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Aft>
                <a:spcPts val="500"/>
              </a:spcAft>
              <a:defRPr sz="1200">
                <a:solidFill>
                  <a:srgbClr val="373737"/>
                </a:solidFill>
              </a:defRPr>
            </a:pPr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child, the family and the educators can all feel secure together.</a:t>
            </a:r>
            <a:endParaRPr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22960" y="5120640"/>
            <a:ext cx="10515600" cy="914400"/>
          </a:xfrm>
          <a:prstGeom prst="roundRect">
            <a:avLst/>
          </a:prstGeom>
          <a:solidFill>
            <a:srgbClr val="FFCC00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600" b="1">
                <a:solidFill>
                  <a:srgbClr val="244B66"/>
                </a:solidFill>
              </a:defRPr>
            </a:pPr>
            <a:r>
              <a:rPr lang="hu-HU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COMMUNITY</a:t>
            </a:r>
            <a:endParaRPr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Aft>
                <a:spcPts val="500"/>
              </a:spcAft>
              <a:defRPr sz="1200">
                <a:solidFill>
                  <a:srgbClr val="373737"/>
                </a:solidFill>
              </a:defRPr>
            </a:pPr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School becomes not just an institution, but the child’s next community.</a:t>
            </a:r>
            <a:endParaRPr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44B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DFB9C08C-D35B-1FAB-EA32-340473483989}"/>
              </a:ext>
            </a:extLst>
          </p:cNvPr>
          <p:cNvSpPr txBox="1"/>
          <p:nvPr/>
        </p:nvSpPr>
        <p:spPr>
          <a:xfrm>
            <a:off x="594360" y="6559704"/>
            <a:ext cx="2004075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rPr lang="hu-HU" dirty="0"/>
              <a:t>Balatonfűzfő • GOOD PRACTICE • 2026</a:t>
            </a:r>
            <a:endParaRPr dirty="0"/>
          </a:p>
        </p:txBody>
      </p:sp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30098"/>
            <a:ext cx="3599062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244B66"/>
                </a:solidFill>
              </a:defRPr>
            </a:pPr>
            <a:r>
              <a:rPr lang="hu-HU" sz="3000" dirty="0" err="1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Closing</a:t>
            </a:r>
            <a:r>
              <a:rPr lang="hu-HU" sz="3000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hu-HU" sz="3000" dirty="0" err="1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thought</a:t>
            </a:r>
            <a:endParaRPr sz="3000" dirty="0">
              <a:solidFill>
                <a:schemeClr val="accent4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22852" y="1051560"/>
            <a:ext cx="990405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A5A5A"/>
                </a:solidFill>
              </a:defRPr>
            </a:pPr>
            <a:r>
              <a:rPr lang="en-US" sz="2400" dirty="0">
                <a:solidFill>
                  <a:schemeClr val="accent4">
                    <a:lumMod val="50000"/>
                  </a:schemeClr>
                </a:solidFill>
              </a:rPr>
              <a:t>The goal is not for a child to become a schoolchild while still in kindergarten.</a:t>
            </a:r>
            <a:endParaRPr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7263" y="1580689"/>
            <a:ext cx="1132473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000" b="1">
                <a:solidFill>
                  <a:srgbClr val="357A56"/>
                </a:solidFill>
              </a:defRPr>
            </a:pPr>
            <a:r>
              <a:rPr lang="en-US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goal is that when the time comes to start school,</a:t>
            </a:r>
            <a:r>
              <a:rPr lang="hu-HU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they do not arrive at an unfamiliar place.”</a:t>
            </a:r>
          </a:p>
          <a:p>
            <a:pPr algn="ctr">
              <a:defRPr sz="3000" b="1">
                <a:solidFill>
                  <a:srgbClr val="357A56"/>
                </a:solidFill>
              </a:defRPr>
            </a:pPr>
            <a:r>
              <a:rPr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44B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BA679628-82E7-1ADA-40D7-C9C7D49CD2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5847" y="2712397"/>
            <a:ext cx="5400000" cy="3600000"/>
          </a:xfrm>
          <a:prstGeom prst="rect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ED1A2CED-680D-0405-5113-F28175CD0CDD}"/>
              </a:ext>
            </a:extLst>
          </p:cNvPr>
          <p:cNvSpPr txBox="1"/>
          <p:nvPr/>
        </p:nvSpPr>
        <p:spPr>
          <a:xfrm>
            <a:off x="594360" y="6559704"/>
            <a:ext cx="2004075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rPr lang="hu-HU" dirty="0"/>
              <a:t>Balatonfűzfő • GOOD PRACTICE • 2026</a:t>
            </a:r>
            <a:endParaRPr dirty="0"/>
          </a:p>
        </p:txBody>
      </p:sp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44B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7365F465-76C1-44BE-E75F-082D41AD3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1807" y="1389000"/>
            <a:ext cx="6120000" cy="4080000"/>
          </a:xfrm>
          <a:prstGeom prst="rect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1F87ADF8-631E-A68C-DAA1-24B454707C6F}"/>
              </a:ext>
            </a:extLst>
          </p:cNvPr>
          <p:cNvSpPr txBox="1"/>
          <p:nvPr/>
        </p:nvSpPr>
        <p:spPr>
          <a:xfrm rot="20487565">
            <a:off x="-41668" y="1468058"/>
            <a:ext cx="6140302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1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rebuchet MS" panose="020B0603020202020204" pitchFamily="34" charset="0"/>
                <a:ea typeface="MS PGothic" panose="020B0600070205080204" pitchFamily="34" charset="-128"/>
                <a:cs typeface="+mn-cs"/>
              </a:rPr>
              <a:t>The story does not end here…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1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rebuchet MS" panose="020B0603020202020204" pitchFamily="34" charset="0"/>
                <a:ea typeface="MS PGothic" panose="020B0600070205080204" pitchFamily="34" charset="-128"/>
                <a:cs typeface="+mn-cs"/>
              </a:rPr>
              <a:t>This is where we continue in Balatonfűzfő!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1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rebuchet MS" panose="020B0603020202020204" pitchFamily="34" charset="0"/>
                <a:ea typeface="MS PGothic" panose="020B0600070205080204" pitchFamily="34" charset="-128"/>
                <a:cs typeface="+mn-cs"/>
              </a:rPr>
              <a:t>We look forward to welcoming you!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074BE263-CBA4-D7F8-DB49-9F520528849F}"/>
              </a:ext>
            </a:extLst>
          </p:cNvPr>
          <p:cNvSpPr txBox="1"/>
          <p:nvPr/>
        </p:nvSpPr>
        <p:spPr>
          <a:xfrm>
            <a:off x="594360" y="6559704"/>
            <a:ext cx="2004075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rPr lang="hu-HU" dirty="0"/>
              <a:t>Balatonfűzfő • GOOD PRACTICE • 2026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464</Words>
  <Application>Microsoft Office PowerPoint</Application>
  <PresentationFormat>Szélesvásznú</PresentationFormat>
  <Paragraphs>73</Paragraphs>
  <Slides>8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4" baseType="lpstr">
      <vt:lpstr>Arial</vt:lpstr>
      <vt:lpstr>Calibri</vt:lpstr>
      <vt:lpstr>Trebuchet MS</vt:lpstr>
      <vt:lpstr>Verdana</vt:lpstr>
      <vt:lpstr>Wingdings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Telepfejl</dc:creator>
  <cp:keywords/>
  <dc:description>generated using python-pptx</dc:description>
  <cp:lastModifiedBy>Attila Nóti</cp:lastModifiedBy>
  <cp:revision>30</cp:revision>
  <dcterms:created xsi:type="dcterms:W3CDTF">2013-01-27T09:14:16Z</dcterms:created>
  <dcterms:modified xsi:type="dcterms:W3CDTF">2026-09-23T16:25:52Z</dcterms:modified>
  <cp:category/>
</cp:coreProperties>
</file>