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800080"/>
    <a:srgbClr val="990099"/>
    <a:srgbClr val="CC00CC"/>
    <a:srgbClr val="3A3A3A"/>
    <a:srgbClr val="FFCC00"/>
    <a:srgbClr val="339933"/>
    <a:srgbClr val="99FF99"/>
    <a:srgbClr val="FFFFCC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2E603-A029-4F99-8508-17842603AC90}" type="datetimeFigureOut">
              <a:rPr lang="hu-HU" smtClean="0"/>
              <a:t>2026. 09. 23.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BC022-115E-4BCB-8302-49BF02E0B3C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7679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1BC022-115E-4BCB-8302-49BF02E0B3CA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849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7464"/>
            <a:ext cx="12191695" cy="6858000"/>
          </a:xfrm>
          <a:prstGeom prst="rect">
            <a:avLst/>
          </a:prstGeom>
          <a:gradFill flip="none" rotWithShape="1">
            <a:gsLst>
              <a:gs pos="15000">
                <a:srgbClr val="FFFF99">
                  <a:alpha val="98824"/>
                </a:srgbClr>
              </a:gs>
              <a:gs pos="39000">
                <a:srgbClr val="FF7C80"/>
              </a:gs>
              <a:gs pos="64000">
                <a:srgbClr val="99CCFF"/>
              </a:gs>
              <a:gs pos="92000">
                <a:srgbClr val="99FF9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22300"/>
          </a:effectLst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2EBF58B-37FF-E9ED-1076-BAAC9FCE0D26}"/>
              </a:ext>
            </a:extLst>
          </p:cNvPr>
          <p:cNvSpPr txBox="1"/>
          <p:nvPr/>
        </p:nvSpPr>
        <p:spPr>
          <a:xfrm>
            <a:off x="162880" y="4962801"/>
            <a:ext cx="118659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400" b="1">
                <a:solidFill>
                  <a:srgbClr val="244B66"/>
                </a:solidFill>
              </a:defRPr>
            </a:pPr>
            <a:r>
              <a:rPr lang="hu-HU"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SULIVÁRÓ</a:t>
            </a:r>
          </a:p>
          <a:p>
            <a:pPr algn="ctr">
              <a:defRPr sz="3400" b="1">
                <a:solidFill>
                  <a:srgbClr val="244B66"/>
                </a:solidFill>
              </a:defRPr>
            </a:pP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amikor</a:t>
            </a:r>
            <a:r>
              <a:rPr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iskola</a:t>
            </a:r>
            <a:r>
              <a:rPr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már</a:t>
            </a:r>
            <a:r>
              <a:rPr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óvodásként</a:t>
            </a:r>
            <a:r>
              <a:rPr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is </a:t>
            </a: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ismerőssé</a:t>
            </a:r>
            <a:r>
              <a:rPr sz="3000" dirty="0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3000" dirty="0" err="1">
                <a:solidFill>
                  <a:srgbClr val="99009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válik</a:t>
            </a:r>
            <a:endParaRPr sz="3000" dirty="0">
              <a:solidFill>
                <a:srgbClr val="990099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Ábra 9">
            <a:extLst>
              <a:ext uri="{FF2B5EF4-FFF2-40B4-BE49-F238E27FC236}">
                <a16:creationId xmlns:a16="http://schemas.microsoft.com/office/drawing/2014/main" id="{3370366B-FEEB-7877-45C2-EDB0945E62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2866" y="389304"/>
            <a:ext cx="2705960" cy="18000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EB831DD-F179-0832-D6D9-1A17006CA9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60480" y="389304"/>
            <a:ext cx="1800000" cy="180000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71A711A-F0FB-7F4A-E87A-A48847CA0B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1360" y="2027237"/>
            <a:ext cx="3848972" cy="2880000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D330419F-E578-B254-1BE6-A454255E3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389304"/>
            <a:ext cx="3580413" cy="900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1014" y="378470"/>
            <a:ext cx="62696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B66"/>
                </a:solidFill>
              </a:defRPr>
            </a:pP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egyszerű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kérdésből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indult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7089" y="1028030"/>
            <a:ext cx="77575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 </a:t>
            </a:r>
            <a:r>
              <a:rPr sz="20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történik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ha </a:t>
            </a:r>
            <a:r>
              <a:rPr sz="20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iskola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hu-HU" sz="2000" b="1" u="sng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NEM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ismeretlen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hely</a:t>
            </a:r>
            <a:r>
              <a:rPr sz="2000" b="1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03980" y="1554480"/>
            <a:ext cx="4266000" cy="4023360"/>
          </a:xfrm>
          <a:prstGeom prst="roundRect">
            <a:avLst>
              <a:gd name="adj" fmla="val 50000"/>
            </a:avLst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500" dirty="0">
                <a:latin typeface="Verdana" panose="020B0604030504040204" pitchFamily="34" charset="0"/>
                <a:ea typeface="Verdana" panose="020B0604030504040204" pitchFamily="34" charset="0"/>
              </a:rPr>
              <a:t>A GYERMEK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lang="hu-HU" sz="2000" dirty="0">
                <a:latin typeface="Verdana" panose="020B0604030504040204" pitchFamily="34" charset="0"/>
                <a:ea typeface="Verdana" panose="020B0604030504040204" pitchFamily="34" charset="0"/>
              </a:rPr>
              <a:t>Találkozik az új környezettel</a:t>
            </a: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Élményeket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gyűjt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Kérdezhet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felfedezhet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1900" dirty="0" err="1">
                <a:latin typeface="Verdana" panose="020B0604030504040204" pitchFamily="34" charset="0"/>
                <a:ea typeface="Verdana" panose="020B0604030504040204" pitchFamily="34" charset="0"/>
              </a:rPr>
              <a:t>Biztonságérzetet</a:t>
            </a:r>
            <a:r>
              <a:rPr sz="19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1900" dirty="0" err="1">
                <a:latin typeface="Verdana" panose="020B0604030504040204" pitchFamily="34" charset="0"/>
                <a:ea typeface="Verdana" panose="020B0604030504040204" pitchFamily="34" charset="0"/>
              </a:rPr>
              <a:t>szerez</a:t>
            </a:r>
            <a:endParaRPr sz="1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025154" y="1554480"/>
            <a:ext cx="4266000" cy="4023360"/>
          </a:xfrm>
          <a:prstGeom prst="roundRect">
            <a:avLst>
              <a:gd name="adj" fmla="val 50000"/>
            </a:avLst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500" dirty="0">
                <a:latin typeface="Verdana" panose="020B0604030504040204" pitchFamily="34" charset="0"/>
                <a:ea typeface="Verdana" panose="020B0604030504040204" pitchFamily="34" charset="0"/>
              </a:rPr>
              <a:t>A CSALÁD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Bekapcsolódhat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Megismerheti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iskolát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Könnyebbé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válik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döntés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átmenet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621929" y="1554480"/>
            <a:ext cx="4265782" cy="4023360"/>
          </a:xfrm>
          <a:prstGeom prst="roundRect">
            <a:avLst>
              <a:gd name="adj" fmla="val 50000"/>
            </a:avLst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lang="hu-HU" sz="2500" dirty="0">
                <a:latin typeface="Verdana" panose="020B0604030504040204" pitchFamily="34" charset="0"/>
                <a:ea typeface="Verdana" panose="020B0604030504040204" pitchFamily="34" charset="0"/>
              </a:rPr>
              <a:t>A PEDAGÓGUSOK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Egyeztetnek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Megismerik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egymás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munkáját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2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Közösen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támogatják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gyermeket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34DB9936-79E1-44CB-38C2-3E9800098601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802976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B66"/>
                </a:solidFill>
              </a:defRPr>
            </a:pP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lang="hu-HU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SULIVÁRÓ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nem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egyetlen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rendezvény</a:t>
            </a:r>
            <a:endParaRPr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4360" y="900350"/>
            <a:ext cx="115519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lang="hu-HU" sz="20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HANEM A TELJES NEVELÉSI ÉVET LEFEDŐ KÖZÖS PROJEKT AZ ÁLTALÁNOS ISKOLÁVAL</a:t>
            </a:r>
            <a:endParaRPr sz="20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577840" y="1417320"/>
            <a:ext cx="5486400" cy="105156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rgbClr val="FFCC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1. </a:t>
            </a:r>
            <a:r>
              <a:rPr sz="2000" dirty="0" err="1">
                <a:solidFill>
                  <a:srgbClr val="FFCC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Találkozás</a:t>
            </a:r>
            <a:endParaRPr sz="2000" dirty="0">
              <a:solidFill>
                <a:srgbClr val="FFCC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Iskolalátogatás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kulturális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programok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személyes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ismeretség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77840" y="2651760"/>
            <a:ext cx="5486400" cy="105156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2. </a:t>
            </a:r>
            <a:r>
              <a:rPr sz="2000" dirty="0" err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Kapcsolat</a:t>
            </a:r>
            <a:endParaRPr sz="20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Óvodapedagógusok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iskolai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pedagógusok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együttműködése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77840" y="3886200"/>
            <a:ext cx="5486400" cy="105156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 </a:t>
            </a:r>
            <a:r>
              <a:rPr sz="20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Szülői</a:t>
            </a:r>
            <a:r>
              <a:rPr sz="2000" dirty="0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tx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részvétel</a:t>
            </a:r>
            <a:endParaRPr sz="2000" dirty="0">
              <a:solidFill>
                <a:schemeClr val="tx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család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nem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kívülálló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hanem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partner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577840" y="5120640"/>
            <a:ext cx="5486400" cy="91440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 </a:t>
            </a:r>
            <a:r>
              <a:rPr sz="2000" dirty="0" err="1">
                <a:solidFill>
                  <a:srgbClr val="33993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Utánkövetés</a:t>
            </a:r>
            <a:endParaRPr lang="hu-HU" sz="2000" dirty="0">
              <a:solidFill>
                <a:srgbClr val="33993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Az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óvoda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figyelemmel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kíséri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beilleszkedést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380E30F0-B4A6-0E42-FE02-3D14E0CBFDBC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584BC617-6AB6-5534-64DF-B3BDB04442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2397740"/>
            <a:ext cx="4680000" cy="2633899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7668" y="312450"/>
            <a:ext cx="471635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44B66"/>
                </a:solidFill>
              </a:defRPr>
            </a:pP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 a </a:t>
            </a:r>
            <a:r>
              <a:rPr sz="28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valódi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8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eredmény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28222" y="910724"/>
            <a:ext cx="793524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5A5A5A"/>
                </a:solidFill>
              </a:defRPr>
            </a:pP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Nem </a:t>
            </a:r>
            <a:r>
              <a:rPr sz="2000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hogy</a:t>
            </a: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gyermek</a:t>
            </a: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hamarabb</a:t>
            </a: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legyen</a:t>
            </a: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 „</a:t>
            </a:r>
            <a:r>
              <a:rPr sz="2000" cap="all" dirty="0" err="1">
                <a:latin typeface="Verdana" panose="020B0604030504040204" pitchFamily="34" charset="0"/>
                <a:ea typeface="Verdana" panose="020B0604030504040204" pitchFamily="34" charset="0"/>
              </a:rPr>
              <a:t>iskolás</a:t>
            </a:r>
            <a:r>
              <a:rPr sz="2000" cap="all" dirty="0">
                <a:latin typeface="Verdana" panose="020B0604030504040204" pitchFamily="34" charset="0"/>
                <a:ea typeface="Verdana" panose="020B0604030504040204" pitchFamily="34" charset="0"/>
              </a:rPr>
              <a:t>”.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0243" y="1649596"/>
            <a:ext cx="6602818" cy="4297680"/>
          </a:xfrm>
          <a:prstGeom prst="roundRect">
            <a:avLst/>
          </a:prstGeom>
          <a:solidFill>
            <a:srgbClr val="F2F7F9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Hanem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hogy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…</a:t>
            </a:r>
          </a:p>
          <a:p>
            <a:pPr marL="342900" indent="-342900" algn="ctr">
              <a:spcBef>
                <a:spcPts val="24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iskola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neve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már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ismerősen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cseng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gyermek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tudja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hová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érkezik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szülőnek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van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kivel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beszélnie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pedagógusok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értik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egymás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szempontjait</a:t>
            </a:r>
            <a:endParaRPr lang="hu-HU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342900" indent="-342900" algn="ctr">
              <a:spcBef>
                <a:spcPts val="1200"/>
              </a:spcBef>
              <a:buFont typeface="Wingdings" panose="05000000000000000000" pitchFamily="2" charset="2"/>
              <a:buChar char="v"/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átmenet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egy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közös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történetté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válik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A71B26DB-937A-9C22-F089-7E8A99D9315A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AB1B0BCB-3E79-2727-03D1-FE2997BDA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6837" y="2256796"/>
            <a:ext cx="4624920" cy="3083280"/>
          </a:xfrm>
          <a:prstGeom prst="rect">
            <a:avLst/>
          </a:prstGeom>
          <a:ln w="22225">
            <a:solidFill>
              <a:srgbClr val="000066"/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20756" y="482620"/>
            <a:ext cx="75200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44B66"/>
                </a:solidFill>
              </a:defRPr>
            </a:pP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Miért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átadható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más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településeknek</a:t>
            </a:r>
            <a:r>
              <a:rPr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83280" cy="4114800"/>
          </a:xfrm>
          <a:prstGeom prst="roundRect">
            <a:avLst/>
          </a:prstGeom>
          <a:solidFill>
            <a:srgbClr val="CCFFCC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cap="small" dirty="0" err="1">
                <a:latin typeface="Verdana" panose="020B0604030504040204" pitchFamily="34" charset="0"/>
                <a:ea typeface="Verdana" panose="020B0604030504040204" pitchFamily="34" charset="0"/>
              </a:rPr>
              <a:t>Kevés</a:t>
            </a:r>
            <a:r>
              <a:rPr sz="2000" cap="small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cap="small" dirty="0" err="1">
                <a:latin typeface="Verdana" panose="020B0604030504040204" pitchFamily="34" charset="0"/>
                <a:ea typeface="Verdana" panose="020B0604030504040204" pitchFamily="34" charset="0"/>
              </a:rPr>
              <a:t>erőforrás</a:t>
            </a:r>
            <a:endParaRPr sz="2000" cap="small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Nem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új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épület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kell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Nem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bonyolult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rendszer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kell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Elsősorban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idő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figyelem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együttműködés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463040"/>
            <a:ext cx="3383280" cy="4114800"/>
          </a:xfrm>
          <a:prstGeom prst="roundRect">
            <a:avLst/>
          </a:prstGeom>
          <a:solidFill>
            <a:srgbClr val="CCECFF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b="1" cap="small" dirty="0" err="1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Helyi</a:t>
            </a:r>
            <a:r>
              <a:rPr sz="2000" b="1" cap="small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cap="small" dirty="0" err="1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igényre</a:t>
            </a:r>
            <a:r>
              <a:rPr sz="2000" b="1" cap="small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cap="small" dirty="0" err="1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szabható</a:t>
            </a:r>
            <a:endParaRPr sz="2000" b="1" cap="small" dirty="0">
              <a:solidFill>
                <a:srgbClr val="244B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Lehet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más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 program neve,</a:t>
            </a: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helyszín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vagy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programok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sora –</a:t>
            </a:r>
          </a:p>
          <a:p>
            <a:pPr algn="ctr">
              <a:spcBef>
                <a:spcPts val="18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logika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ugyanaz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marad</a:t>
            </a:r>
            <a:r>
              <a:rPr sz="2000" dirty="0">
                <a:solidFill>
                  <a:srgbClr val="37373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463040"/>
            <a:ext cx="3383280" cy="4114800"/>
          </a:xfrm>
          <a:prstGeom prst="roundRect">
            <a:avLst/>
          </a:prstGeom>
          <a:solidFill>
            <a:srgbClr val="FFFFCC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b="1" cap="small" dirty="0" err="1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Közösséget</a:t>
            </a:r>
            <a:r>
              <a:rPr sz="2000" b="1" cap="small" dirty="0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b="1" cap="small" dirty="0" err="1">
                <a:solidFill>
                  <a:srgbClr val="244B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épít</a:t>
            </a:r>
            <a:endParaRPr sz="2000" b="1" cap="small" dirty="0">
              <a:solidFill>
                <a:srgbClr val="244B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3000"/>
              </a:spcBef>
              <a:defRPr sz="1200">
                <a:solidFill>
                  <a:srgbClr val="373737"/>
                </a:solidFill>
              </a:defRPr>
            </a:pP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Gyermek +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család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óvoda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iskola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spcBef>
                <a:spcPts val="3000"/>
              </a:spcBef>
              <a:defRPr sz="1200">
                <a:solidFill>
                  <a:srgbClr val="373737"/>
                </a:solidFill>
              </a:defRPr>
            </a:pP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ugyanannak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folyamatnak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latin typeface="Verdana" panose="020B0604030504040204" pitchFamily="34" charset="0"/>
                <a:ea typeface="Verdana" panose="020B0604030504040204" pitchFamily="34" charset="0"/>
              </a:rPr>
              <a:t>részese</a:t>
            </a:r>
            <a:r>
              <a:rPr sz="20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BF0BD2A-D297-A55B-CC3A-DAEBB16C99B5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8543" y="320040"/>
            <a:ext cx="518443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244B66"/>
                </a:solidFill>
              </a:defRPr>
            </a:pP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Amit mi </a:t>
            </a:r>
            <a:r>
              <a:rPr sz="28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tanultunk</a:t>
            </a:r>
            <a:r>
              <a:rPr sz="2800" dirty="0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8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belőle</a:t>
            </a:r>
            <a:endParaRPr sz="28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13847" y="913223"/>
            <a:ext cx="553382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solidFill>
                  <a:srgbClr val="5A5A5A"/>
                </a:solidFill>
              </a:defRPr>
            </a:pPr>
            <a:r>
              <a:rPr sz="2400" cap="all" dirty="0">
                <a:solidFill>
                  <a:schemeClr val="accent4">
                    <a:lumMod val="50000"/>
                  </a:schemeClr>
                </a:solidFill>
              </a:rPr>
              <a:t>Egy </a:t>
            </a:r>
            <a:r>
              <a:rPr sz="2400" cap="all" dirty="0" err="1">
                <a:solidFill>
                  <a:schemeClr val="accent4">
                    <a:lumMod val="50000"/>
                  </a:schemeClr>
                </a:solidFill>
              </a:rPr>
              <a:t>jó</a:t>
            </a:r>
            <a:r>
              <a:rPr sz="2400" cap="all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cap="all" dirty="0" err="1">
                <a:solidFill>
                  <a:schemeClr val="accent4">
                    <a:lumMod val="50000"/>
                  </a:schemeClr>
                </a:solidFill>
              </a:rPr>
              <a:t>átmenet</a:t>
            </a:r>
            <a:r>
              <a:rPr sz="2400" cap="all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cap="all" dirty="0" err="1">
                <a:solidFill>
                  <a:schemeClr val="accent4">
                    <a:lumMod val="50000"/>
                  </a:schemeClr>
                </a:solidFill>
              </a:rPr>
              <a:t>kapcsolatból</a:t>
            </a:r>
            <a:r>
              <a:rPr sz="2400" cap="all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cap="all" dirty="0" err="1">
                <a:solidFill>
                  <a:schemeClr val="accent4">
                    <a:lumMod val="50000"/>
                  </a:schemeClr>
                </a:solidFill>
              </a:rPr>
              <a:t>épül</a:t>
            </a:r>
            <a:r>
              <a:rPr sz="2400" cap="all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cap="all" dirty="0" err="1">
                <a:solidFill>
                  <a:schemeClr val="accent4">
                    <a:lumMod val="50000"/>
                  </a:schemeClr>
                </a:solidFill>
              </a:rPr>
              <a:t>fel</a:t>
            </a:r>
            <a:endParaRPr sz="2400" cap="all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22960" y="1554480"/>
            <a:ext cx="10515600" cy="1005840"/>
          </a:xfrm>
          <a:prstGeom prst="roundRect">
            <a:avLst/>
          </a:prstGeom>
          <a:solidFill>
            <a:srgbClr val="339933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TALÁLKOZÁS</a:t>
            </a: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Előbb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ismerjük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meg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egymást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743200"/>
            <a:ext cx="10515600" cy="100584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ÉLMÉNY</a:t>
            </a: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pozitív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tapasztalat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csökkenti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ismeretlentől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való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félelmet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3931920"/>
            <a:ext cx="10515600" cy="1005840"/>
          </a:xfrm>
          <a:prstGeom prst="roundRect">
            <a:avLst/>
          </a:prstGeom>
          <a:solidFill>
            <a:srgbClr val="FF0000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BIZALOM</a:t>
            </a: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gyermek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a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család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és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pedagógusok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együtt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lesznek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biztonságban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5120640"/>
            <a:ext cx="10515600" cy="914400"/>
          </a:xfrm>
          <a:prstGeom prst="roundRect">
            <a:avLst/>
          </a:prstGeom>
          <a:solidFill>
            <a:srgbClr val="FFCC00"/>
          </a:solidFill>
          <a:ln>
            <a:solidFill>
              <a:srgbClr val="D2DC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109728" rIns="164592" rtlCol="0" anchor="ctr"/>
          <a:lstStyle/>
          <a:p>
            <a:pPr algn="ctr">
              <a:defRPr sz="1600" b="1">
                <a:solidFill>
                  <a:srgbClr val="244B66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KÖZÖSSÉG</a:t>
            </a:r>
          </a:p>
          <a:p>
            <a:pPr>
              <a:spcAft>
                <a:spcPts val="500"/>
              </a:spcAft>
              <a:defRPr sz="1200">
                <a:solidFill>
                  <a:srgbClr val="373737"/>
                </a:solidFill>
              </a:defRPr>
            </a:pP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Az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iskola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így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nem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csak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intézmény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hanem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a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következő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közösség</a:t>
            </a:r>
            <a:r>
              <a:rPr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32292F8B-19E2-2B2B-5E77-44A1D260C924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30098"/>
            <a:ext cx="3066865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244B66"/>
                </a:solidFill>
              </a:defRPr>
            </a:pPr>
            <a:r>
              <a:rPr sz="3000" dirty="0" err="1">
                <a:solidFill>
                  <a:schemeClr val="accent4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Zárógondolat</a:t>
            </a:r>
            <a:endParaRPr sz="3000" dirty="0">
              <a:solidFill>
                <a:schemeClr val="accent4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22852" y="1051560"/>
            <a:ext cx="793383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A5A5A"/>
                </a:solidFill>
              </a:defRPr>
            </a:pPr>
            <a:r>
              <a:rPr lang="hu-HU" sz="2400" dirty="0">
                <a:solidFill>
                  <a:schemeClr val="accent4">
                    <a:lumMod val="50000"/>
                  </a:schemeClr>
                </a:solidFill>
              </a:rPr>
              <a:t>„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Nem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az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 a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cél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,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hogy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 a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gyermek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már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óvodásként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iskolás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sz="2400" dirty="0" err="1">
                <a:solidFill>
                  <a:schemeClr val="accent4">
                    <a:lumMod val="50000"/>
                  </a:schemeClr>
                </a:solidFill>
              </a:rPr>
              <a:t>legyen</a:t>
            </a:r>
            <a:r>
              <a:rPr sz="2400" dirty="0">
                <a:solidFill>
                  <a:schemeClr val="accent4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1743" y="1580689"/>
            <a:ext cx="97285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357A56"/>
                </a:solidFill>
              </a:defRPr>
            </a:pP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Az a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cél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hogy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amikor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eljön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az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iskola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ideje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b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egy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idegen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helyre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dirty="0" err="1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érkezzen</a:t>
            </a:r>
            <a:r>
              <a:rPr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hu-HU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"</a:t>
            </a:r>
            <a:endParaRPr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33CDDA40-6362-7EC2-BAF4-C8BB81B5B5E6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A679628-82E7-1ADA-40D7-C9C7D49CD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5847" y="2712397"/>
            <a:ext cx="5400000" cy="3600000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44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8F5D25EE-58DB-5730-E42B-8C56586E6F70}"/>
              </a:ext>
            </a:extLst>
          </p:cNvPr>
          <p:cNvSpPr txBox="1"/>
          <p:nvPr/>
        </p:nvSpPr>
        <p:spPr>
          <a:xfrm>
            <a:off x="594360" y="6559704"/>
            <a:ext cx="1909497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FFFFF"/>
                </a:solidFill>
              </a:defRPr>
            </a:pPr>
            <a:r>
              <a:rPr dirty="0"/>
              <a:t>Balatonfűzfő • </a:t>
            </a:r>
            <a:r>
              <a:rPr lang="hu-HU" dirty="0"/>
              <a:t>JÓ GYAKORLAT</a:t>
            </a:r>
            <a:r>
              <a:rPr dirty="0"/>
              <a:t>• 2026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365F465-76C1-44BE-E75F-082D41AD3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1807" y="1389000"/>
            <a:ext cx="6120000" cy="4080000"/>
          </a:xfrm>
          <a:prstGeom prst="rect">
            <a:avLst/>
          </a:prstGeom>
          <a:ln w="22225"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F87ADF8-631E-A68C-DAA1-24B454707C6F}"/>
              </a:ext>
            </a:extLst>
          </p:cNvPr>
          <p:cNvSpPr txBox="1"/>
          <p:nvPr/>
        </p:nvSpPr>
        <p:spPr>
          <a:xfrm rot="20487565">
            <a:off x="-190529" y="1191059"/>
            <a:ext cx="6140302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1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rebuchet MS" panose="020B0603020202020204" pitchFamily="34" charset="0"/>
                <a:ea typeface="MS PGothic" panose="020B0600070205080204" pitchFamily="34" charset="-128"/>
                <a:cs typeface="+mn-cs"/>
              </a:rPr>
              <a:t>A történet nem ér véget…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1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rebuchet MS" panose="020B0603020202020204" pitchFamily="34" charset="0"/>
                <a:ea typeface="MS PGothic" panose="020B0600070205080204" pitchFamily="34" charset="-128"/>
                <a:cs typeface="+mn-cs"/>
              </a:rPr>
              <a:t>Balatonfűzfőn itt folytatjuk!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1" i="1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Trebuchet MS" panose="020B0603020202020204" pitchFamily="34" charset="0"/>
                <a:ea typeface="MS PGothic" panose="020B0600070205080204" pitchFamily="34" charset="-128"/>
                <a:cs typeface="+mn-cs"/>
              </a:rPr>
              <a:t>Szeretettel várunk benneteket!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370</Words>
  <Application>Microsoft Office PowerPoint</Application>
  <PresentationFormat>Szélesvásznú</PresentationFormat>
  <Paragraphs>72</Paragraphs>
  <Slides>8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4" baseType="lpstr">
      <vt:lpstr>Arial</vt:lpstr>
      <vt:lpstr>Calibri</vt:lpstr>
      <vt:lpstr>Trebuchet MS</vt:lpstr>
      <vt:lpstr>Verdana</vt:lpstr>
      <vt:lpstr>Wingdings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Attila Nóti</cp:lastModifiedBy>
  <cp:revision>27</cp:revision>
  <dcterms:created xsi:type="dcterms:W3CDTF">2013-01-27T09:14:16Z</dcterms:created>
  <dcterms:modified xsi:type="dcterms:W3CDTF">2026-09-23T16:26:07Z</dcterms:modified>
  <cp:category/>
</cp:coreProperties>
</file>